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33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>
        <p:scale>
          <a:sx n="100" d="100"/>
          <a:sy n="100" d="100"/>
        </p:scale>
        <p:origin x="2562" y="-1056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izkoryu@tokyo-cci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3325" y="347032"/>
            <a:ext cx="4522598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食品・雑貨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202527" y="3006076"/>
            <a:ext cx="7099477" cy="1651811"/>
            <a:chOff x="306202" y="2782295"/>
            <a:chExt cx="8083447" cy="1651811"/>
          </a:xfrm>
        </p:grpSpPr>
        <p:sp>
          <p:nvSpPr>
            <p:cNvPr id="4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726220"/>
              <a:ext cx="808344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場</a:t>
              </a:r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 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 </a:t>
              </a: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5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階会議室</a:t>
              </a:r>
              <a:endParaRPr lang="en-US" altLang="ja-JP" sz="2000" dirty="0">
                <a:latin typeface="+mj-ea"/>
                <a:ea typeface="+mj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		</a:t>
              </a:r>
              <a:r>
                <a:rPr lang="ja-JP" altLang="en-US" sz="1800" dirty="0">
                  <a:latin typeface="+mj-ea"/>
                  <a:ea typeface="+mj-ea"/>
                  <a:cs typeface="メイリオ" panose="020B0604030504040204" pitchFamily="34" charset="-128"/>
                </a:rPr>
                <a:t> 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会場での対面式）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48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782295"/>
              <a:ext cx="7898369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　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ja-JP" altLang="en-US" sz="2800" dirty="0">
                  <a:latin typeface="+mn-ea"/>
                  <a:ea typeface="+mn-ea"/>
                  <a:cs typeface="メイリオ" panose="020B0604030504040204" pitchFamily="34" charset="-128"/>
                </a:rPr>
                <a:t>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20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日（木）</a:t>
              </a:r>
              <a:endParaRPr lang="en-US" altLang="ja-JP" sz="2000" dirty="0">
                <a:latin typeface="+mn-ea"/>
                <a:ea typeface="+mn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		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 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52" name="正方形/長方形 51"/>
          <p:cNvSpPr/>
          <p:nvPr/>
        </p:nvSpPr>
        <p:spPr bwMode="white">
          <a:xfrm>
            <a:off x="239103" y="1171549"/>
            <a:ext cx="7091149" cy="1095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首都圏バイヤーマッチング商談会</a:t>
            </a:r>
            <a:endParaRPr lang="ja-JP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pic>
        <p:nvPicPr>
          <p:cNvPr id="10" name="図 9" descr="テキスト, テーブル&#10;&#10;中程度の精度で自動的に生成された説明">
            <a:extLst>
              <a:ext uri="{FF2B5EF4-FFF2-40B4-BE49-F238E27FC236}">
                <a16:creationId xmlns:a16="http://schemas.microsoft.com/office/drawing/2014/main" id="{77B4B282-B356-59A9-2DA2-E729DA90E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7" y="7829276"/>
            <a:ext cx="7542262" cy="2812064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7134CBB-4706-E0FE-36C7-8851EBC14759}"/>
              </a:ext>
            </a:extLst>
          </p:cNvPr>
          <p:cNvGrpSpPr/>
          <p:nvPr/>
        </p:nvGrpSpPr>
        <p:grpSpPr>
          <a:xfrm>
            <a:off x="373745" y="1005481"/>
            <a:ext cx="7042178" cy="1836854"/>
            <a:chOff x="158315" y="699239"/>
            <a:chExt cx="7347013" cy="1788595"/>
          </a:xfrm>
        </p:grpSpPr>
        <p:sp>
          <p:nvSpPr>
            <p:cNvPr id="12" name="平行四辺形 2">
              <a:extLst>
                <a:ext uri="{FF2B5EF4-FFF2-40B4-BE49-F238E27FC236}">
                  <a16:creationId xmlns:a16="http://schemas.microsoft.com/office/drawing/2014/main" id="{8197E367-AED7-109F-91A8-613DD40FFC4B}"/>
                </a:ext>
              </a:extLst>
            </p:cNvPr>
            <p:cNvSpPr/>
            <p:nvPr/>
          </p:nvSpPr>
          <p:spPr>
            <a:xfrm>
              <a:off x="158315" y="819936"/>
              <a:ext cx="7138036" cy="1561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3200" b="1" dirty="0"/>
                <a:t>首都圏バイヤーマッチング商談会</a:t>
              </a:r>
              <a:endParaRPr kumimoji="1" lang="en-US" altLang="ja-JP" sz="3200" b="1" dirty="0"/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400" b="1" dirty="0"/>
                <a:t>食品・雑貨バイヤーとの商談会！</a:t>
              </a:r>
              <a:endParaRPr kumimoji="1" lang="en-US" altLang="ja-JP" sz="2400" b="1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C8F3F0D-0ABD-045E-2A0B-0C00E32F5160}"/>
                </a:ext>
              </a:extLst>
            </p:cNvPr>
            <p:cNvSpPr/>
            <p:nvPr/>
          </p:nvSpPr>
          <p:spPr bwMode="white">
            <a:xfrm>
              <a:off x="501068" y="699239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+mn-ea"/>
              </a:endParaRPr>
            </a:p>
          </p:txBody>
        </p:sp>
      </p:grp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5CEE1D7B-8D24-CEF0-E337-D4F3819F2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274" y="114470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DDEE664-65C5-2972-EC64-B726863EA7A4}"/>
              </a:ext>
            </a:extLst>
          </p:cNvPr>
          <p:cNvCxnSpPr/>
          <p:nvPr/>
        </p:nvCxnSpPr>
        <p:spPr>
          <a:xfrm>
            <a:off x="635239" y="1304672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98EE3BA-BD4B-6982-8331-48DED754A3E6}"/>
              </a:ext>
            </a:extLst>
          </p:cNvPr>
          <p:cNvCxnSpPr/>
          <p:nvPr/>
        </p:nvCxnSpPr>
        <p:spPr>
          <a:xfrm>
            <a:off x="663389" y="2614037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37">
            <a:extLst>
              <a:ext uri="{FF2B5EF4-FFF2-40B4-BE49-F238E27FC236}">
                <a16:creationId xmlns:a16="http://schemas.microsoft.com/office/drawing/2014/main" id="{50755FEB-6890-0398-B4A6-8599508E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23" y="6424206"/>
            <a:ext cx="7099477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参加費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（１商談あたり）</a:t>
            </a:r>
            <a:endParaRPr lang="en-US" altLang="ja-JP" sz="1600" b="1" dirty="0">
              <a:solidFill>
                <a:schemeClr val="accent5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①各地商工会議所　会員企業　　　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3,300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②上記以外の企業　　　　　　　　・・・・・・・・ 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11,000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エントリー無料</a:t>
            </a:r>
            <a:r>
              <a:rPr lang="en-US" altLang="ja-JP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‼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バイヤーから指名があり、商談が組まれた時点で商談数に応じて参加費が発生。</a:t>
            </a:r>
            <a:endParaRPr lang="en-US" altLang="ja-JP" sz="16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</p:txBody>
      </p:sp>
      <p:sp>
        <p:nvSpPr>
          <p:cNvPr id="18" name="テキスト ボックス 37">
            <a:extLst>
              <a:ext uri="{FF2B5EF4-FFF2-40B4-BE49-F238E27FC236}">
                <a16:creationId xmlns:a16="http://schemas.microsoft.com/office/drawing/2014/main" id="{0093B185-1E8B-E619-63A0-9DEB863C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19" y="4629621"/>
            <a:ext cx="709947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対　象</a:t>
            </a:r>
            <a:endParaRPr lang="en-US" altLang="ja-JP" sz="20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食品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畜産加工品、水産加工品、洋日配、和日配、乾物、穀類、嗜好品、冷凍食品・レトルト、調味料・香辛料、ジャム類、菓子、飲料、酒類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雑貨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 アパレル、服飾雑貨、アクセサリー、生活雑貨、観光物産品、ビューティ＆コスメティック、玩具、ヘルスケア、ファンシー雑貨、文具、ベビー、記念品ギフト、スポーツ・アウトドア用品、インテリア、ペット商品、ホビー商材、キッチン、ガーデン、デザイン＆クラフト、地域ブランド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2AF3282-B05C-00A4-4536-5181AF0939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7459"/>
          <a:stretch/>
        </p:blipFill>
        <p:spPr>
          <a:xfrm>
            <a:off x="4593648" y="2869175"/>
            <a:ext cx="1819588" cy="12361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EFA3024-32B5-87EE-1321-682A837F89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0" t="27884" r="25641" b="25854"/>
          <a:stretch/>
        </p:blipFill>
        <p:spPr bwMode="auto">
          <a:xfrm>
            <a:off x="5629177" y="3802756"/>
            <a:ext cx="1646211" cy="1159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60352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●商談はバイヤーの選定のもと決定いたします。商談先バイヤーおよび商談数の希望はお受けできませんので、予めご了承ください。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●商談が組まれた場合には、必ず全ての商談にご参加いただくことを承諾のうえ、エントリーシートをご提出ください。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●商談スケジュールは事務局にて決定し、時間帯の変更やキャンセルには応じられません。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●エントリーシートの提出は当商談会への参加、ならびにバイヤー企業との面談、斡旋、取引をお約束するものではございません。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●エントリーシートの情報をもとに、皆様の商品情報をまとめた電子ブックを作成して参加バイヤーへ配布させて頂きます（作成費等はかかりません）。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●商談会当日は、会社案内やサンプル、商品パンフレットをご持参ください。事前のサンプル・試食の送付は受け付けておりません。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●会場内外問わず、調理行為、危険物の持ち込みは出来ません。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●本商談会を契機に発生した取引等に関するトラブル・損害について、当商工会議所は一切責任を負いかねますので、ご了承の上お申込ください。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18145"/>
              </p:ext>
            </p:extLst>
          </p:nvPr>
        </p:nvGraphicFramePr>
        <p:xfrm>
          <a:off x="117239" y="759231"/>
          <a:ext cx="7347194" cy="2826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首都圏バイヤーマッチング商談会　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２０２４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（木）１０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endParaRPr kumimoji="1" lang="en-US" altLang="zh-TW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商談時間は各社により異なります。詳細のご案内は開催２週間前迄にメールでご連絡します。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商談形式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latin typeface="+mn-ea"/>
                          <a:ea typeface="+mn-ea"/>
                        </a:rPr>
                        <a:t>バイヤー指名制商談（１商談２５分間、対面型）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918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商談まで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の流れ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①本申込書とエントリーシート（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）に必要事項を記入の上ご提出ください。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※ES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は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社３枚までご提出いただけます。（１枚につき１商品掲載可）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の情報を元に、バイヤーが当日商談を希望する企業を選定します。バイヤーによる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選定後、開催日の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週間前までに選定結果をメールでご連絡します。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２０２４年５月７日（火）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3879010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3588514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申込先商工会議所のほか、主催の東京商工会議所、参加バイヤー企業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76324"/>
              </p:ext>
            </p:extLst>
          </p:nvPr>
        </p:nvGraphicFramePr>
        <p:xfrm>
          <a:off x="109644" y="4225208"/>
          <a:ext cx="7354791" cy="4395860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332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申込カテゴリに〇を記入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首都圏への催事出展（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POP UP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イベント・人員派遣あり）の可否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通販対応（メーカー直送・個別配送）の可否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321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食品　　／　　雑貨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対応可能　　　／　　　不可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対応可能　　　／　　　不可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D4169A-6EC2-3A59-74C8-658B95508C0E}"/>
              </a:ext>
            </a:extLst>
          </p:cNvPr>
          <p:cNvSpPr/>
          <p:nvPr/>
        </p:nvSpPr>
        <p:spPr>
          <a:xfrm>
            <a:off x="-20784" y="8622507"/>
            <a:ext cx="2558424" cy="41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27B5B5-F11C-366B-A74B-ABD5F857698F}"/>
              </a:ext>
            </a:extLst>
          </p:cNvPr>
          <p:cNvSpPr/>
          <p:nvPr/>
        </p:nvSpPr>
        <p:spPr>
          <a:xfrm>
            <a:off x="193441" y="10023129"/>
            <a:ext cx="7670521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＜申込み先＞前橋商工会議所 産業政策部 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：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027-234-5113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E-mail: sangyouseisakubu@maebashi-cci.or.jp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2"/>
              </a:rPr>
              <a:t>bizkoryu@tokyo-cci.or.jp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1868</TotalTime>
  <Words>843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inagaki</cp:lastModifiedBy>
  <cp:revision>330</cp:revision>
  <cp:lastPrinted>2023-07-24T03:53:34Z</cp:lastPrinted>
  <dcterms:created xsi:type="dcterms:W3CDTF">2019-10-15T07:51:00Z</dcterms:created>
  <dcterms:modified xsi:type="dcterms:W3CDTF">2024-03-27T08:38:44Z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