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52" r:id="rId2"/>
    <p:sldMasterId id="2147483654" r:id="rId3"/>
  </p:sldMasterIdLst>
  <p:notesMasterIdLst>
    <p:notesMasterId r:id="rId6"/>
  </p:notesMasterIdLst>
  <p:sldIdLst>
    <p:sldId id="261" r:id="rId4"/>
    <p:sldId id="262" r:id="rId5"/>
  </p:sldIdLst>
  <p:sldSz cx="7559675" cy="106918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小林 麟太郎" initials="小林"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8235"/>
    <a:srgbClr val="000000"/>
    <a:srgbClr val="C01B0D"/>
    <a:srgbClr val="E0D3AC"/>
    <a:srgbClr val="AF1E55"/>
    <a:srgbClr val="AF1655"/>
    <a:srgbClr val="4C2A18"/>
    <a:srgbClr val="CC0066"/>
    <a:srgbClr val="0033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53"/>
    <p:restoredTop sz="96391" autoAdjust="0"/>
  </p:normalViewPr>
  <p:slideViewPr>
    <p:cSldViewPr snapToGrid="0" snapToObjects="1">
      <p:cViewPr>
        <p:scale>
          <a:sx n="125" d="100"/>
          <a:sy n="125" d="100"/>
        </p:scale>
        <p:origin x="2220" y="-342"/>
      </p:cViewPr>
      <p:guideLst>
        <p:guide orient="horz" pos="3367"/>
        <p:guide pos="2381"/>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53" d="100"/>
          <a:sy n="153" d="100"/>
        </p:scale>
        <p:origin x="372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18831" cy="495029"/>
          </a:xfrm>
          <a:prstGeom prst="rect">
            <a:avLst/>
          </a:prstGeom>
        </p:spPr>
        <p:txBody>
          <a:bodyPr vert="horz" lIns="92539" tIns="46270" rIns="92539" bIns="4627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2"/>
            <a:ext cx="2918831" cy="495029"/>
          </a:xfrm>
          <a:prstGeom prst="rect">
            <a:avLst/>
          </a:prstGeom>
        </p:spPr>
        <p:txBody>
          <a:bodyPr vert="horz" lIns="92539" tIns="46270" rIns="92539" bIns="46270" rtlCol="0"/>
          <a:lstStyle>
            <a:lvl1pPr algn="r">
              <a:defRPr sz="1200"/>
            </a:lvl1pPr>
          </a:lstStyle>
          <a:p>
            <a:fld id="{EFDF23AA-BDED-6748-8FB1-D76B428F0567}" type="datetimeFigureOut">
              <a:rPr kumimoji="1" lang="ja-JP" altLang="en-US" smtClean="0"/>
              <a:t>2025/1/16</a:t>
            </a:fld>
            <a:endParaRPr kumimoji="1" lang="ja-JP" altLang="en-US"/>
          </a:p>
        </p:txBody>
      </p:sp>
      <p:sp>
        <p:nvSpPr>
          <p:cNvPr id="4" name="スライド イメージ プレースホルダー 3"/>
          <p:cNvSpPr>
            <a:spLocks noGrp="1" noRot="1" noChangeAspect="1"/>
          </p:cNvSpPr>
          <p:nvPr>
            <p:ph type="sldImg" idx="2"/>
          </p:nvPr>
        </p:nvSpPr>
        <p:spPr>
          <a:xfrm>
            <a:off x="2190750" y="1231900"/>
            <a:ext cx="2354263" cy="3332163"/>
          </a:xfrm>
          <a:prstGeom prst="rect">
            <a:avLst/>
          </a:prstGeom>
          <a:noFill/>
          <a:ln w="12700">
            <a:solidFill>
              <a:prstClr val="black"/>
            </a:solidFill>
          </a:ln>
        </p:spPr>
        <p:txBody>
          <a:bodyPr vert="horz" lIns="92539" tIns="46270" rIns="92539" bIns="46270"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2539" tIns="46270" rIns="92539" bIns="4627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2539" tIns="46270" rIns="92539" bIns="4627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2539" tIns="46270" rIns="92539" bIns="46270" rtlCol="0" anchor="b"/>
          <a:lstStyle>
            <a:lvl1pPr algn="r">
              <a:defRPr sz="1200"/>
            </a:lvl1pPr>
          </a:lstStyle>
          <a:p>
            <a:fld id="{1940522E-35FC-C343-BD16-C7546671788B}"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19728" y="2846200"/>
            <a:ext cx="6520220" cy="6783857"/>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ECFB137-335C-F544-B40B-3F86982A1C5C}" type="datetimeFigureOut">
              <a:rPr kumimoji="1" lang="ja-JP" altLang="en-US" smtClean="0"/>
              <a:t>2025/1/16</a:t>
            </a:fld>
            <a:endParaRPr kumimoji="1" lang="ja-JP" alt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DBE78E22-ECCE-1743-BB26-1666ED6A1B85}"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9355"/>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3740"/>
            </a:lvl1pPr>
            <a:lvl2pPr marL="712470" indent="0" algn="ctr">
              <a:buNone/>
              <a:defRPr sz="3120"/>
            </a:lvl2pPr>
            <a:lvl3pPr marL="1425575" indent="0" algn="ctr">
              <a:buNone/>
              <a:defRPr sz="2805"/>
            </a:lvl3pPr>
            <a:lvl4pPr marL="2138045" indent="0" algn="ctr">
              <a:buNone/>
              <a:defRPr sz="2495"/>
            </a:lvl4pPr>
            <a:lvl5pPr marL="2851150" indent="0" algn="ctr">
              <a:buNone/>
              <a:defRPr sz="2495"/>
            </a:lvl5pPr>
            <a:lvl6pPr marL="3563620" indent="0" algn="ctr">
              <a:buNone/>
              <a:defRPr sz="2495"/>
            </a:lvl6pPr>
            <a:lvl7pPr marL="4276725" indent="0" algn="ctr">
              <a:buNone/>
              <a:defRPr sz="2495"/>
            </a:lvl7pPr>
            <a:lvl8pPr marL="4989195" indent="0" algn="ctr">
              <a:buNone/>
              <a:defRPr sz="2495"/>
            </a:lvl8pPr>
            <a:lvl9pPr marL="5702300" indent="0" algn="ctr">
              <a:buNone/>
              <a:defRPr sz="249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CFB137-335C-F544-B40B-3F86982A1C5C}" type="datetimeFigureOut">
              <a:rPr kumimoji="1" lang="ja-JP" altLang="en-US" smtClean="0"/>
              <a:t>2025/1/16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E78E22-ECCE-1743-BB26-1666ED6A1B8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字幕 2"/>
          <p:cNvSpPr>
            <a:spLocks noGrp="1"/>
          </p:cNvSpPr>
          <p:nvPr>
            <p:ph type="subTitle" idx="1"/>
          </p:nvPr>
        </p:nvSpPr>
        <p:spPr>
          <a:xfrm>
            <a:off x="338334" y="1976972"/>
            <a:ext cx="6840714" cy="7453756"/>
          </a:xfrm>
          <a:prstGeom prst="rect">
            <a:avLst/>
          </a:prstGeom>
        </p:spPr>
        <p:txBody>
          <a:bodyPr/>
          <a:lstStyle>
            <a:lvl1pPr marL="0" indent="0" algn="l">
              <a:buNone/>
              <a:defRPr sz="3740"/>
            </a:lvl1pPr>
            <a:lvl2pPr marL="712470" indent="0" algn="ctr">
              <a:buNone/>
              <a:defRPr sz="3120"/>
            </a:lvl2pPr>
            <a:lvl3pPr marL="1425575" indent="0" algn="ctr">
              <a:buNone/>
              <a:defRPr sz="2805"/>
            </a:lvl3pPr>
            <a:lvl4pPr marL="2138045" indent="0" algn="ctr">
              <a:buNone/>
              <a:defRPr sz="2495"/>
            </a:lvl4pPr>
            <a:lvl5pPr marL="2851150" indent="0" algn="ctr">
              <a:buNone/>
              <a:defRPr sz="2495"/>
            </a:lvl5pPr>
            <a:lvl6pPr marL="3563620" indent="0" algn="ctr">
              <a:buNone/>
              <a:defRPr sz="2495"/>
            </a:lvl6pPr>
            <a:lvl7pPr marL="4276725" indent="0" algn="ctr">
              <a:buNone/>
              <a:defRPr sz="2495"/>
            </a:lvl7pPr>
            <a:lvl8pPr marL="4989195" indent="0" algn="ctr">
              <a:buNone/>
              <a:defRPr sz="2495"/>
            </a:lvl8pPr>
            <a:lvl9pPr marL="5702300" indent="0" algn="ctr">
              <a:buNone/>
              <a:defRPr sz="2495"/>
            </a:lvl9pPr>
          </a:lstStyle>
          <a:p>
            <a:r>
              <a:rPr kumimoji="1" lang="ja-JP" altLang="en-US"/>
              <a:t>マスター サブタイトルの書式設定</a:t>
            </a:r>
          </a:p>
        </p:txBody>
      </p:sp>
      <p:sp>
        <p:nvSpPr>
          <p:cNvPr id="4" name="フッター プレースホルダー 1"/>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60"/>
              </a:spcBef>
              <a:buFontTx/>
              <a:buNone/>
              <a:defRPr sz="1405">
                <a:solidFill>
                  <a:schemeClr val="tx1"/>
                </a:solidFill>
              </a:defRPr>
            </a:lvl1pPr>
          </a:lstStyle>
          <a:p>
            <a:r>
              <a:rPr lang="en-US" altLang="ja-JP" dirty="0">
                <a:latin typeface="メイリオ" panose="020B0604030504040204" pitchFamily="34" charset="-128"/>
              </a:rPr>
              <a:t>Copyright (C) 1996-2019 The Tokyo Chamber of Commerce and Industry All right reserved.</a:t>
            </a:r>
            <a:endParaRPr lang="ja-JP" altLang="en-US">
              <a:latin typeface="メイリオ" panose="020B0604030504040204" pitchFamily="34" charset="-128"/>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sp>
        <p:nvSpPr>
          <p:cNvPr id="3" name="字幕 2"/>
          <p:cNvSpPr>
            <a:spLocks noGrp="1"/>
          </p:cNvSpPr>
          <p:nvPr>
            <p:ph type="subTitle" idx="1"/>
          </p:nvPr>
        </p:nvSpPr>
        <p:spPr>
          <a:xfrm>
            <a:off x="338334" y="1976972"/>
            <a:ext cx="6840714" cy="7453756"/>
          </a:xfrm>
          <a:prstGeom prst="rect">
            <a:avLst/>
          </a:prstGeom>
        </p:spPr>
        <p:txBody>
          <a:bodyPr/>
          <a:lstStyle>
            <a:lvl1pPr marL="0" indent="0" algn="l">
              <a:buNone/>
              <a:defRPr sz="3740"/>
            </a:lvl1pPr>
            <a:lvl2pPr marL="712470" indent="0" algn="ctr">
              <a:buNone/>
              <a:defRPr sz="3120"/>
            </a:lvl2pPr>
            <a:lvl3pPr marL="1425575" indent="0" algn="ctr">
              <a:buNone/>
              <a:defRPr sz="2805"/>
            </a:lvl3pPr>
            <a:lvl4pPr marL="2138045" indent="0" algn="ctr">
              <a:buNone/>
              <a:defRPr sz="2495"/>
            </a:lvl4pPr>
            <a:lvl5pPr marL="2851150" indent="0" algn="ctr">
              <a:buNone/>
              <a:defRPr sz="2495"/>
            </a:lvl5pPr>
            <a:lvl6pPr marL="3563620" indent="0" algn="ctr">
              <a:buNone/>
              <a:defRPr sz="2495"/>
            </a:lvl6pPr>
            <a:lvl7pPr marL="4276725" indent="0" algn="ctr">
              <a:buNone/>
              <a:defRPr sz="2495"/>
            </a:lvl7pPr>
            <a:lvl8pPr marL="4989195" indent="0" algn="ctr">
              <a:buNone/>
              <a:defRPr sz="2495"/>
            </a:lvl8pPr>
            <a:lvl9pPr marL="5702300" indent="0" algn="ctr">
              <a:buNone/>
              <a:defRPr sz="2495"/>
            </a:lvl9pPr>
          </a:lstStyle>
          <a:p>
            <a:r>
              <a:rPr kumimoji="1" lang="ja-JP" altLang="en-US"/>
              <a:t>マスター サブタイトルの書式設定</a:t>
            </a:r>
          </a:p>
        </p:txBody>
      </p:sp>
      <p:sp>
        <p:nvSpPr>
          <p:cNvPr id="4" name="フッター プレースホルダー 1"/>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60"/>
              </a:spcBef>
              <a:buFontTx/>
              <a:buNone/>
              <a:defRPr sz="1405">
                <a:solidFill>
                  <a:schemeClr val="tx1"/>
                </a:solidFill>
              </a:defRPr>
            </a:lvl1pPr>
          </a:lstStyle>
          <a:p>
            <a:r>
              <a:rPr lang="en-US" altLang="ja-JP" dirty="0">
                <a:latin typeface="メイリオ" panose="020B0604030504040204" pitchFamily="34" charset="-128"/>
              </a:rPr>
              <a:t>Copyright (C) 1996-2019 The Tokyo Chamber of Commerce and Industry All right reserved.</a:t>
            </a:r>
            <a:endParaRPr lang="ja-JP" altLang="en-US">
              <a:latin typeface="メイリオ" panose="020B0604030504040204" pitchFamily="34" charset="-128"/>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4.xml"/><Relationship Id="rId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3859031"/>
            <a:ext cx="6520220" cy="2066590"/>
          </a:xfrm>
          <a:prstGeom prst="rect">
            <a:avLst/>
          </a:prstGeom>
        </p:spPr>
        <p:txBody>
          <a:bodyPr vert="horz" lIns="91440" tIns="45720" rIns="91440" bIns="45720" rtlCol="0" anchor="ctr" anchorCtr="0">
            <a:normAutofit/>
          </a:bodyPr>
          <a:lstStyle/>
          <a:p>
            <a:r>
              <a:rPr lang="ja-JP" altLang="en-US"/>
              <a:t>マスター タイトルの書式設定</a:t>
            </a:r>
            <a:endParaRPr lang="en-US" dirty="0"/>
          </a:p>
        </p:txBody>
      </p:sp>
      <p:pic>
        <p:nvPicPr>
          <p:cNvPr id="5" name="図 4"/>
          <p:cNvPicPr>
            <a:picLocks noChangeAspect="1"/>
          </p:cNvPicPr>
          <p:nvPr userDrawn="1"/>
        </p:nvPicPr>
        <p:blipFill>
          <a:blip r:embed="rId5"/>
          <a:stretch>
            <a:fillRect/>
          </a:stretch>
        </p:blipFill>
        <p:spPr>
          <a:xfrm>
            <a:off x="0" y="1"/>
            <a:ext cx="7559675" cy="190499"/>
          </a:xfrm>
          <a:prstGeom prst="rect">
            <a:avLst/>
          </a:prstGeom>
        </p:spPr>
      </p:pic>
      <p:pic>
        <p:nvPicPr>
          <p:cNvPr id="6" name="Picture 82" descr="https://dl.boxcloud.com/api/2.0/internal_files/481522477109/versions/509743873109/representations/png_paged_2048x2048/content/1.png?access_token=1!fwVTNxUS7RsmQcgFgrYoVpbrA4T8uL1YDyfdxeCZF46i5mK7i8HaBni5tcIB6Ni2Zk4cWosO3Khddy9uMupaYMZnRohF7gRYWV16TvrS-5_y9XdcWJrr13C25WZtBgajUqVAFcWFzOZ2-aYr7Hitz7nh0CmRrfu69ExWP40DNPNyG1rryydS5ts2_5M_8c3Yl8qfSh2ExtllAAKS2QpuvQ0pgxl4GKrzwio_ZEP0cKs4X8FY6hFxsB_cBy2KGBlpiTBrfmKFT5QDBk6zdlmNPdMmgBvcg8-rd5em1TdKGKdW_lPBmXRTc0sYVpJ0U4iD-_0frI7H5AtEESSSdquT7uoYJcz1AbO3jE9B5aSnEhu7f84osz_QfFqLsCGiieS-93Ra-ib1pOZFTZJEL1Hc1y4vfyoVVeqssXO_bBTODi5cw1HvYNwkZ8JMXoPmvGwUJ9Ash96bTMbJQazSc0sCydKctPWlpz2gccI-9YpmPf0UnQYeUwCeNezOFoBabqFiNtnbpcqEiADGbz8Z_Bhi8ztv-qXk5YQMG6SJRsKnl4JNBr2v7DGqetQptpiBlf35Rw..&amp;box_client_name=box-content-preview&amp;box_client_version=2.21.0"/>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80973" y="279400"/>
            <a:ext cx="1901126" cy="479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1425575"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235" indent="-356235" algn="l" defTabSz="1425575" rtl="0" eaLnBrk="1" latinLnBrk="0" hangingPunct="1">
        <a:lnSpc>
          <a:spcPct val="90000"/>
        </a:lnSpc>
        <a:spcBef>
          <a:spcPts val="1560"/>
        </a:spcBef>
        <a:buFont typeface="Arial" panose="020B0604020202020204" pitchFamily="34" charset="0"/>
        <a:buChar char="•"/>
        <a:defRPr kumimoji="1" sz="4365" kern="1200">
          <a:solidFill>
            <a:schemeClr val="tx1"/>
          </a:solidFill>
          <a:latin typeface="+mn-lt"/>
          <a:ea typeface="+mn-ea"/>
          <a:cs typeface="+mn-cs"/>
        </a:defRPr>
      </a:lvl1pPr>
      <a:lvl2pPr marL="1069340" indent="-356235" algn="l" defTabSz="1425575" rtl="0" eaLnBrk="1" latinLnBrk="0" hangingPunct="1">
        <a:lnSpc>
          <a:spcPct val="90000"/>
        </a:lnSpc>
        <a:spcBef>
          <a:spcPts val="780"/>
        </a:spcBef>
        <a:buFont typeface="Arial" panose="020B0604020202020204" pitchFamily="34" charset="0"/>
        <a:buChar char="•"/>
        <a:defRPr kumimoji="1" sz="3740" kern="1200">
          <a:solidFill>
            <a:schemeClr val="tx1"/>
          </a:solidFill>
          <a:latin typeface="+mn-lt"/>
          <a:ea typeface="+mn-ea"/>
          <a:cs typeface="+mn-cs"/>
        </a:defRPr>
      </a:lvl2pPr>
      <a:lvl3pPr marL="1781810" indent="-356235" algn="l" defTabSz="1425575" rtl="0" eaLnBrk="1" latinLnBrk="0" hangingPunct="1">
        <a:lnSpc>
          <a:spcPct val="90000"/>
        </a:lnSpc>
        <a:spcBef>
          <a:spcPts val="780"/>
        </a:spcBef>
        <a:buFont typeface="Arial" panose="020B0604020202020204" pitchFamily="34" charset="0"/>
        <a:buChar char="•"/>
        <a:defRPr kumimoji="1" sz="3120" kern="1200">
          <a:solidFill>
            <a:schemeClr val="tx1"/>
          </a:solidFill>
          <a:latin typeface="+mn-lt"/>
          <a:ea typeface="+mn-ea"/>
          <a:cs typeface="+mn-cs"/>
        </a:defRPr>
      </a:lvl3pPr>
      <a:lvl4pPr marL="249491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4pPr>
      <a:lvl5pPr marL="320738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5pPr>
      <a:lvl6pPr marL="392049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6pPr>
      <a:lvl7pPr marL="463296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7pPr>
      <a:lvl8pPr marL="534606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8pPr>
      <a:lvl9pPr marL="605853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9pPr>
    </p:bodyStyle>
    <p:otherStyle>
      <a:defPPr>
        <a:defRPr lang="en-US"/>
      </a:defPPr>
      <a:lvl1pPr marL="0" algn="l" defTabSz="1425575" rtl="0" eaLnBrk="1" latinLnBrk="0" hangingPunct="1">
        <a:defRPr kumimoji="1" sz="2805" kern="1200">
          <a:solidFill>
            <a:schemeClr val="tx1"/>
          </a:solidFill>
          <a:latin typeface="+mn-lt"/>
          <a:ea typeface="+mn-ea"/>
          <a:cs typeface="+mn-cs"/>
        </a:defRPr>
      </a:lvl1pPr>
      <a:lvl2pPr marL="712470" algn="l" defTabSz="1425575" rtl="0" eaLnBrk="1" latinLnBrk="0" hangingPunct="1">
        <a:defRPr kumimoji="1" sz="2805" kern="1200">
          <a:solidFill>
            <a:schemeClr val="tx1"/>
          </a:solidFill>
          <a:latin typeface="+mn-lt"/>
          <a:ea typeface="+mn-ea"/>
          <a:cs typeface="+mn-cs"/>
        </a:defRPr>
      </a:lvl2pPr>
      <a:lvl3pPr marL="1425575" algn="l" defTabSz="1425575" rtl="0" eaLnBrk="1" latinLnBrk="0" hangingPunct="1">
        <a:defRPr kumimoji="1" sz="2805" kern="1200">
          <a:solidFill>
            <a:schemeClr val="tx1"/>
          </a:solidFill>
          <a:latin typeface="+mn-lt"/>
          <a:ea typeface="+mn-ea"/>
          <a:cs typeface="+mn-cs"/>
        </a:defRPr>
      </a:lvl3pPr>
      <a:lvl4pPr marL="2138045" algn="l" defTabSz="1425575" rtl="0" eaLnBrk="1" latinLnBrk="0" hangingPunct="1">
        <a:defRPr kumimoji="1" sz="2805" kern="1200">
          <a:solidFill>
            <a:schemeClr val="tx1"/>
          </a:solidFill>
          <a:latin typeface="+mn-lt"/>
          <a:ea typeface="+mn-ea"/>
          <a:cs typeface="+mn-cs"/>
        </a:defRPr>
      </a:lvl4pPr>
      <a:lvl5pPr marL="2851150" algn="l" defTabSz="1425575" rtl="0" eaLnBrk="1" latinLnBrk="0" hangingPunct="1">
        <a:defRPr kumimoji="1" sz="2805" kern="1200">
          <a:solidFill>
            <a:schemeClr val="tx1"/>
          </a:solidFill>
          <a:latin typeface="+mn-lt"/>
          <a:ea typeface="+mn-ea"/>
          <a:cs typeface="+mn-cs"/>
        </a:defRPr>
      </a:lvl5pPr>
      <a:lvl6pPr marL="3563620" algn="l" defTabSz="1425575" rtl="0" eaLnBrk="1" latinLnBrk="0" hangingPunct="1">
        <a:defRPr kumimoji="1" sz="2805" kern="1200">
          <a:solidFill>
            <a:schemeClr val="tx1"/>
          </a:solidFill>
          <a:latin typeface="+mn-lt"/>
          <a:ea typeface="+mn-ea"/>
          <a:cs typeface="+mn-cs"/>
        </a:defRPr>
      </a:lvl6pPr>
      <a:lvl7pPr marL="4276725" algn="l" defTabSz="1425575" rtl="0" eaLnBrk="1" latinLnBrk="0" hangingPunct="1">
        <a:defRPr kumimoji="1" sz="2805" kern="1200">
          <a:solidFill>
            <a:schemeClr val="tx1"/>
          </a:solidFill>
          <a:latin typeface="+mn-lt"/>
          <a:ea typeface="+mn-ea"/>
          <a:cs typeface="+mn-cs"/>
        </a:defRPr>
      </a:lvl7pPr>
      <a:lvl8pPr marL="4989195" algn="l" defTabSz="1425575" rtl="0" eaLnBrk="1" latinLnBrk="0" hangingPunct="1">
        <a:defRPr kumimoji="1" sz="2805" kern="1200">
          <a:solidFill>
            <a:schemeClr val="tx1"/>
          </a:solidFill>
          <a:latin typeface="+mn-lt"/>
          <a:ea typeface="+mn-ea"/>
          <a:cs typeface="+mn-cs"/>
        </a:defRPr>
      </a:lvl8pPr>
      <a:lvl9pPr marL="5702300" algn="l" defTabSz="1425575" rtl="0" eaLnBrk="1" latinLnBrk="0" hangingPunct="1">
        <a:defRPr kumimoji="1" sz="2805"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338335" y="1839327"/>
            <a:ext cx="6872432"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2" name="フッター プレースホルダー 1"/>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60"/>
              </a:spcBef>
              <a:buFontTx/>
              <a:buNone/>
              <a:defRPr sz="1405">
                <a:solidFill>
                  <a:schemeClr val="tx1"/>
                </a:solidFill>
              </a:defRPr>
            </a:lvl1pPr>
          </a:lstStyle>
          <a:p>
            <a:r>
              <a:rPr lang="en-US" altLang="ja-JP" dirty="0">
                <a:latin typeface="メイリオ" panose="020B0604030504040204" pitchFamily="34" charset="-128"/>
              </a:rPr>
              <a:t>Copyright (C) 1996-2019 The Tokyo Chamber of Commerce and Industry All right reserved.</a:t>
            </a:r>
            <a:endParaRPr lang="ja-JP" altLang="en-US">
              <a:latin typeface="メイリオ" panose="020B0604030504040204" pitchFamily="34" charset="-128"/>
            </a:endParaRPr>
          </a:p>
        </p:txBody>
      </p:sp>
      <p:pic>
        <p:nvPicPr>
          <p:cNvPr id="5" name="図 4"/>
          <p:cNvPicPr>
            <a:picLocks noChangeAspect="1"/>
          </p:cNvPicPr>
          <p:nvPr userDrawn="1"/>
        </p:nvPicPr>
        <p:blipFill>
          <a:blip r:embed="rId3"/>
          <a:stretch>
            <a:fillRect/>
          </a:stretch>
        </p:blipFill>
        <p:spPr>
          <a:xfrm>
            <a:off x="5840671" y="327585"/>
            <a:ext cx="1357712" cy="533970"/>
          </a:xfrm>
          <a:prstGeom prst="rect">
            <a:avLst/>
          </a:prstGeom>
        </p:spPr>
      </p:pic>
      <p:pic>
        <p:nvPicPr>
          <p:cNvPr id="6" name="図 5"/>
          <p:cNvPicPr>
            <a:picLocks noChangeAspect="1"/>
          </p:cNvPicPr>
          <p:nvPr userDrawn="1"/>
        </p:nvPicPr>
        <p:blipFill>
          <a:blip r:embed="rId4"/>
          <a:stretch>
            <a:fillRect/>
          </a:stretch>
        </p:blipFill>
        <p:spPr>
          <a:xfrm>
            <a:off x="0" y="1175737"/>
            <a:ext cx="7559675" cy="174703"/>
          </a:xfrm>
          <a:prstGeom prst="rect">
            <a:avLst/>
          </a:prstGeom>
        </p:spPr>
      </p:pic>
    </p:spTree>
  </p:cSld>
  <p:clrMap bg1="lt1" tx1="dk1" bg2="lt2" tx2="dk2" accent1="accent1" accent2="accent2" accent3="accent3" accent4="accent4" accent5="accent5" accent6="accent6" hlink="hlink" folHlink="folHlink"/>
  <p:sldLayoutIdLst>
    <p:sldLayoutId id="2147483653" r:id="rId1"/>
  </p:sldLayoutIdLst>
  <p:txStyles>
    <p:titleStyle>
      <a:lvl1pPr algn="l" defTabSz="1425575"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235" indent="-356235" algn="l" defTabSz="1425575" rtl="0" eaLnBrk="1" latinLnBrk="0" hangingPunct="1">
        <a:lnSpc>
          <a:spcPct val="90000"/>
        </a:lnSpc>
        <a:spcBef>
          <a:spcPts val="1560"/>
        </a:spcBef>
        <a:buFont typeface="Arial" panose="020B0604020202020204" pitchFamily="34" charset="0"/>
        <a:buChar char="•"/>
        <a:defRPr kumimoji="1" sz="4365" kern="1200">
          <a:solidFill>
            <a:schemeClr val="tx1"/>
          </a:solidFill>
          <a:latin typeface="+mn-lt"/>
          <a:ea typeface="+mn-ea"/>
          <a:cs typeface="+mn-cs"/>
        </a:defRPr>
      </a:lvl1pPr>
      <a:lvl2pPr marL="1069340" indent="-356235" algn="l" defTabSz="1425575" rtl="0" eaLnBrk="1" latinLnBrk="0" hangingPunct="1">
        <a:lnSpc>
          <a:spcPct val="90000"/>
        </a:lnSpc>
        <a:spcBef>
          <a:spcPts val="780"/>
        </a:spcBef>
        <a:buFont typeface="Arial" panose="020B0604020202020204" pitchFamily="34" charset="0"/>
        <a:buChar char="•"/>
        <a:defRPr kumimoji="1" sz="3740" kern="1200">
          <a:solidFill>
            <a:schemeClr val="tx1"/>
          </a:solidFill>
          <a:latin typeface="+mn-lt"/>
          <a:ea typeface="+mn-ea"/>
          <a:cs typeface="+mn-cs"/>
        </a:defRPr>
      </a:lvl2pPr>
      <a:lvl3pPr marL="1781810" indent="-356235" algn="l" defTabSz="1425575" rtl="0" eaLnBrk="1" latinLnBrk="0" hangingPunct="1">
        <a:lnSpc>
          <a:spcPct val="90000"/>
        </a:lnSpc>
        <a:spcBef>
          <a:spcPts val="780"/>
        </a:spcBef>
        <a:buFont typeface="Arial" panose="020B0604020202020204" pitchFamily="34" charset="0"/>
        <a:buChar char="•"/>
        <a:defRPr kumimoji="1" sz="3120" kern="1200">
          <a:solidFill>
            <a:schemeClr val="tx1"/>
          </a:solidFill>
          <a:latin typeface="+mn-lt"/>
          <a:ea typeface="+mn-ea"/>
          <a:cs typeface="+mn-cs"/>
        </a:defRPr>
      </a:lvl3pPr>
      <a:lvl4pPr marL="249491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4pPr>
      <a:lvl5pPr marL="320738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5pPr>
      <a:lvl6pPr marL="392049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6pPr>
      <a:lvl7pPr marL="463296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7pPr>
      <a:lvl8pPr marL="534606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8pPr>
      <a:lvl9pPr marL="605853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9pPr>
    </p:bodyStyle>
    <p:otherStyle>
      <a:defPPr>
        <a:defRPr lang="ja-JP"/>
      </a:defPPr>
      <a:lvl1pPr marL="0" algn="l" defTabSz="1425575" rtl="0" eaLnBrk="1" latinLnBrk="0" hangingPunct="1">
        <a:defRPr kumimoji="1" sz="2805" kern="1200">
          <a:solidFill>
            <a:schemeClr val="tx1"/>
          </a:solidFill>
          <a:latin typeface="+mn-lt"/>
          <a:ea typeface="+mn-ea"/>
          <a:cs typeface="+mn-cs"/>
        </a:defRPr>
      </a:lvl1pPr>
      <a:lvl2pPr marL="712470" algn="l" defTabSz="1425575" rtl="0" eaLnBrk="1" latinLnBrk="0" hangingPunct="1">
        <a:defRPr kumimoji="1" sz="2805" kern="1200">
          <a:solidFill>
            <a:schemeClr val="tx1"/>
          </a:solidFill>
          <a:latin typeface="+mn-lt"/>
          <a:ea typeface="+mn-ea"/>
          <a:cs typeface="+mn-cs"/>
        </a:defRPr>
      </a:lvl2pPr>
      <a:lvl3pPr marL="1425575" algn="l" defTabSz="1425575" rtl="0" eaLnBrk="1" latinLnBrk="0" hangingPunct="1">
        <a:defRPr kumimoji="1" sz="2805" kern="1200">
          <a:solidFill>
            <a:schemeClr val="tx1"/>
          </a:solidFill>
          <a:latin typeface="+mn-lt"/>
          <a:ea typeface="+mn-ea"/>
          <a:cs typeface="+mn-cs"/>
        </a:defRPr>
      </a:lvl3pPr>
      <a:lvl4pPr marL="2138045" algn="l" defTabSz="1425575" rtl="0" eaLnBrk="1" latinLnBrk="0" hangingPunct="1">
        <a:defRPr kumimoji="1" sz="2805" kern="1200">
          <a:solidFill>
            <a:schemeClr val="tx1"/>
          </a:solidFill>
          <a:latin typeface="+mn-lt"/>
          <a:ea typeface="+mn-ea"/>
          <a:cs typeface="+mn-cs"/>
        </a:defRPr>
      </a:lvl4pPr>
      <a:lvl5pPr marL="2851150" algn="l" defTabSz="1425575" rtl="0" eaLnBrk="1" latinLnBrk="0" hangingPunct="1">
        <a:defRPr kumimoji="1" sz="2805" kern="1200">
          <a:solidFill>
            <a:schemeClr val="tx1"/>
          </a:solidFill>
          <a:latin typeface="+mn-lt"/>
          <a:ea typeface="+mn-ea"/>
          <a:cs typeface="+mn-cs"/>
        </a:defRPr>
      </a:lvl5pPr>
      <a:lvl6pPr marL="3563620" algn="l" defTabSz="1425575" rtl="0" eaLnBrk="1" latinLnBrk="0" hangingPunct="1">
        <a:defRPr kumimoji="1" sz="2805" kern="1200">
          <a:solidFill>
            <a:schemeClr val="tx1"/>
          </a:solidFill>
          <a:latin typeface="+mn-lt"/>
          <a:ea typeface="+mn-ea"/>
          <a:cs typeface="+mn-cs"/>
        </a:defRPr>
      </a:lvl6pPr>
      <a:lvl7pPr marL="4276725" algn="l" defTabSz="1425575" rtl="0" eaLnBrk="1" latinLnBrk="0" hangingPunct="1">
        <a:defRPr kumimoji="1" sz="2805" kern="1200">
          <a:solidFill>
            <a:schemeClr val="tx1"/>
          </a:solidFill>
          <a:latin typeface="+mn-lt"/>
          <a:ea typeface="+mn-ea"/>
          <a:cs typeface="+mn-cs"/>
        </a:defRPr>
      </a:lvl7pPr>
      <a:lvl8pPr marL="4989195" algn="l" defTabSz="1425575" rtl="0" eaLnBrk="1" latinLnBrk="0" hangingPunct="1">
        <a:defRPr kumimoji="1" sz="2805" kern="1200">
          <a:solidFill>
            <a:schemeClr val="tx1"/>
          </a:solidFill>
          <a:latin typeface="+mn-lt"/>
          <a:ea typeface="+mn-ea"/>
          <a:cs typeface="+mn-cs"/>
        </a:defRPr>
      </a:lvl8pPr>
      <a:lvl9pPr marL="5702300" algn="l" defTabSz="1425575" rtl="0" eaLnBrk="1" latinLnBrk="0" hangingPunct="1">
        <a:defRPr kumimoji="1" sz="2805"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図 2"/>
          <p:cNvPicPr>
            <a:picLocks noChangeAspect="1"/>
          </p:cNvPicPr>
          <p:nvPr userDrawn="1"/>
        </p:nvPicPr>
        <p:blipFill>
          <a:blip r:embed="rId3"/>
          <a:stretch>
            <a:fillRect/>
          </a:stretch>
        </p:blipFill>
        <p:spPr>
          <a:xfrm>
            <a:off x="2672906" y="4639810"/>
            <a:ext cx="2181089" cy="857794"/>
          </a:xfrm>
          <a:prstGeom prst="rect">
            <a:avLst/>
          </a:prstGeom>
        </p:spPr>
      </p:pic>
    </p:spTree>
  </p:cSld>
  <p:clrMap bg1="lt1" tx1="dk1" bg2="lt2" tx2="dk2" accent1="accent1" accent2="accent2" accent3="accent3" accent4="accent4" accent5="accent5" accent6="accent6" hlink="hlink" folHlink="folHlink"/>
  <p:sldLayoutIdLst>
    <p:sldLayoutId id="2147483655" r:id="rId1"/>
  </p:sldLayoutIdLst>
  <p:txStyles>
    <p:titleStyle>
      <a:lvl1pPr algn="l" defTabSz="1425575"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235" indent="-356235" algn="l" defTabSz="1425575" rtl="0" eaLnBrk="1" latinLnBrk="0" hangingPunct="1">
        <a:lnSpc>
          <a:spcPct val="90000"/>
        </a:lnSpc>
        <a:spcBef>
          <a:spcPts val="1560"/>
        </a:spcBef>
        <a:buFont typeface="Arial" panose="020B0604020202020204" pitchFamily="34" charset="0"/>
        <a:buChar char="•"/>
        <a:defRPr kumimoji="1" sz="4365" kern="1200">
          <a:solidFill>
            <a:schemeClr val="tx1"/>
          </a:solidFill>
          <a:latin typeface="+mn-lt"/>
          <a:ea typeface="+mn-ea"/>
          <a:cs typeface="+mn-cs"/>
        </a:defRPr>
      </a:lvl1pPr>
      <a:lvl2pPr marL="1069340" indent="-356235" algn="l" defTabSz="1425575" rtl="0" eaLnBrk="1" latinLnBrk="0" hangingPunct="1">
        <a:lnSpc>
          <a:spcPct val="90000"/>
        </a:lnSpc>
        <a:spcBef>
          <a:spcPts val="780"/>
        </a:spcBef>
        <a:buFont typeface="Arial" panose="020B0604020202020204" pitchFamily="34" charset="0"/>
        <a:buChar char="•"/>
        <a:defRPr kumimoji="1" sz="3740" kern="1200">
          <a:solidFill>
            <a:schemeClr val="tx1"/>
          </a:solidFill>
          <a:latin typeface="+mn-lt"/>
          <a:ea typeface="+mn-ea"/>
          <a:cs typeface="+mn-cs"/>
        </a:defRPr>
      </a:lvl2pPr>
      <a:lvl3pPr marL="1781810" indent="-356235" algn="l" defTabSz="1425575" rtl="0" eaLnBrk="1" latinLnBrk="0" hangingPunct="1">
        <a:lnSpc>
          <a:spcPct val="90000"/>
        </a:lnSpc>
        <a:spcBef>
          <a:spcPts val="780"/>
        </a:spcBef>
        <a:buFont typeface="Arial" panose="020B0604020202020204" pitchFamily="34" charset="0"/>
        <a:buChar char="•"/>
        <a:defRPr kumimoji="1" sz="3120" kern="1200">
          <a:solidFill>
            <a:schemeClr val="tx1"/>
          </a:solidFill>
          <a:latin typeface="+mn-lt"/>
          <a:ea typeface="+mn-ea"/>
          <a:cs typeface="+mn-cs"/>
        </a:defRPr>
      </a:lvl3pPr>
      <a:lvl4pPr marL="249491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4pPr>
      <a:lvl5pPr marL="320738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5pPr>
      <a:lvl6pPr marL="392049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6pPr>
      <a:lvl7pPr marL="463296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7pPr>
      <a:lvl8pPr marL="534606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8pPr>
      <a:lvl9pPr marL="605853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9pPr>
    </p:bodyStyle>
    <p:otherStyle>
      <a:defPPr>
        <a:defRPr lang="ja-JP"/>
      </a:defPPr>
      <a:lvl1pPr marL="0" algn="l" defTabSz="1425575" rtl="0" eaLnBrk="1" latinLnBrk="0" hangingPunct="1">
        <a:defRPr kumimoji="1" sz="2805" kern="1200">
          <a:solidFill>
            <a:schemeClr val="tx1"/>
          </a:solidFill>
          <a:latin typeface="+mn-lt"/>
          <a:ea typeface="+mn-ea"/>
          <a:cs typeface="+mn-cs"/>
        </a:defRPr>
      </a:lvl1pPr>
      <a:lvl2pPr marL="712470" algn="l" defTabSz="1425575" rtl="0" eaLnBrk="1" latinLnBrk="0" hangingPunct="1">
        <a:defRPr kumimoji="1" sz="2805" kern="1200">
          <a:solidFill>
            <a:schemeClr val="tx1"/>
          </a:solidFill>
          <a:latin typeface="+mn-lt"/>
          <a:ea typeface="+mn-ea"/>
          <a:cs typeface="+mn-cs"/>
        </a:defRPr>
      </a:lvl2pPr>
      <a:lvl3pPr marL="1425575" algn="l" defTabSz="1425575" rtl="0" eaLnBrk="1" latinLnBrk="0" hangingPunct="1">
        <a:defRPr kumimoji="1" sz="2805" kern="1200">
          <a:solidFill>
            <a:schemeClr val="tx1"/>
          </a:solidFill>
          <a:latin typeface="+mn-lt"/>
          <a:ea typeface="+mn-ea"/>
          <a:cs typeface="+mn-cs"/>
        </a:defRPr>
      </a:lvl3pPr>
      <a:lvl4pPr marL="2138045" algn="l" defTabSz="1425575" rtl="0" eaLnBrk="1" latinLnBrk="0" hangingPunct="1">
        <a:defRPr kumimoji="1" sz="2805" kern="1200">
          <a:solidFill>
            <a:schemeClr val="tx1"/>
          </a:solidFill>
          <a:latin typeface="+mn-lt"/>
          <a:ea typeface="+mn-ea"/>
          <a:cs typeface="+mn-cs"/>
        </a:defRPr>
      </a:lvl4pPr>
      <a:lvl5pPr marL="2851150" algn="l" defTabSz="1425575" rtl="0" eaLnBrk="1" latinLnBrk="0" hangingPunct="1">
        <a:defRPr kumimoji="1" sz="2805" kern="1200">
          <a:solidFill>
            <a:schemeClr val="tx1"/>
          </a:solidFill>
          <a:latin typeface="+mn-lt"/>
          <a:ea typeface="+mn-ea"/>
          <a:cs typeface="+mn-cs"/>
        </a:defRPr>
      </a:lvl5pPr>
      <a:lvl6pPr marL="3563620" algn="l" defTabSz="1425575" rtl="0" eaLnBrk="1" latinLnBrk="0" hangingPunct="1">
        <a:defRPr kumimoji="1" sz="2805" kern="1200">
          <a:solidFill>
            <a:schemeClr val="tx1"/>
          </a:solidFill>
          <a:latin typeface="+mn-lt"/>
          <a:ea typeface="+mn-ea"/>
          <a:cs typeface="+mn-cs"/>
        </a:defRPr>
      </a:lvl6pPr>
      <a:lvl7pPr marL="4276725" algn="l" defTabSz="1425575" rtl="0" eaLnBrk="1" latinLnBrk="0" hangingPunct="1">
        <a:defRPr kumimoji="1" sz="2805" kern="1200">
          <a:solidFill>
            <a:schemeClr val="tx1"/>
          </a:solidFill>
          <a:latin typeface="+mn-lt"/>
          <a:ea typeface="+mn-ea"/>
          <a:cs typeface="+mn-cs"/>
        </a:defRPr>
      </a:lvl7pPr>
      <a:lvl8pPr marL="4989195" algn="l" defTabSz="1425575" rtl="0" eaLnBrk="1" latinLnBrk="0" hangingPunct="1">
        <a:defRPr kumimoji="1" sz="2805" kern="1200">
          <a:solidFill>
            <a:schemeClr val="tx1"/>
          </a:solidFill>
          <a:latin typeface="+mn-lt"/>
          <a:ea typeface="+mn-ea"/>
          <a:cs typeface="+mn-cs"/>
        </a:defRPr>
      </a:lvl8pPr>
      <a:lvl9pPr marL="5702300" algn="l" defTabSz="1425575" rtl="0" eaLnBrk="1" latinLnBrk="0" hangingPunct="1">
        <a:defRPr kumimoji="1" sz="28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
          <p:cNvSpPr txBox="1">
            <a:spLocks noChangeArrowheads="1"/>
          </p:cNvSpPr>
          <p:nvPr/>
        </p:nvSpPr>
        <p:spPr bwMode="auto">
          <a:xfrm>
            <a:off x="2306298" y="319233"/>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ja-JP" altLang="en-US" sz="2400" dirty="0">
              <a:latin typeface="HGPｺﾞｼｯｸE" panose="020B0900000000000000" pitchFamily="50" charset="-128"/>
              <a:ea typeface="HGPｺﾞｼｯｸE" panose="020B0900000000000000" pitchFamily="50" charset="-128"/>
            </a:endParaRPr>
          </a:p>
        </p:txBody>
      </p:sp>
      <p:grpSp>
        <p:nvGrpSpPr>
          <p:cNvPr id="12" name="グループ化 11"/>
          <p:cNvGrpSpPr/>
          <p:nvPr/>
        </p:nvGrpSpPr>
        <p:grpSpPr>
          <a:xfrm>
            <a:off x="517387" y="5135567"/>
            <a:ext cx="6670469" cy="1632308"/>
            <a:chOff x="473643" y="3243424"/>
            <a:chExt cx="6923157" cy="1301138"/>
          </a:xfrm>
        </p:grpSpPr>
        <p:sp>
          <p:nvSpPr>
            <p:cNvPr id="14" name="テキスト ボックス 37"/>
            <p:cNvSpPr txBox="1">
              <a:spLocks noChangeArrowheads="1"/>
            </p:cNvSpPr>
            <p:nvPr/>
          </p:nvSpPr>
          <p:spPr bwMode="auto">
            <a:xfrm>
              <a:off x="622410" y="3980294"/>
              <a:ext cx="6550240" cy="564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会　　　場　　東京商工会議所　会議室　</a:t>
              </a:r>
              <a:endPar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endParaRPr>
            </a:p>
            <a:p>
              <a:pPr>
                <a:spcBef>
                  <a:spcPct val="0"/>
                </a:spcBef>
                <a:buFontTx/>
                <a:buNone/>
              </a:pP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　　　　　　　　</a:t>
              </a:r>
              <a:r>
                <a:rPr lang="en-US" altLang="ja-JP" sz="1600" dirty="0">
                  <a:latin typeface="+mj-ea"/>
                  <a:ea typeface="+mj-ea"/>
                  <a:cs typeface="メイリオ" panose="020B0604030504040204" pitchFamily="34" charset="-128"/>
                </a:rPr>
                <a:t>※</a:t>
              </a:r>
              <a:r>
                <a:rPr lang="ja-JP" altLang="en-US" sz="1600" dirty="0">
                  <a:latin typeface="+mj-ea"/>
                  <a:ea typeface="+mj-ea"/>
                  <a:cs typeface="メイリオ" panose="020B0604030504040204" pitchFamily="34" charset="-128"/>
                </a:rPr>
                <a:t>会場での対面式商談となります。</a:t>
              </a:r>
              <a:endParaRPr lang="en-US" altLang="ja-JP" sz="1600" dirty="0">
                <a:latin typeface="+mj-ea"/>
                <a:ea typeface="+mj-ea"/>
                <a:cs typeface="メイリオ" panose="020B0604030504040204" pitchFamily="34" charset="-128"/>
              </a:endParaRPr>
            </a:p>
          </p:txBody>
        </p:sp>
        <p:sp>
          <p:nvSpPr>
            <p:cNvPr id="21" name="テキスト ボックス 37"/>
            <p:cNvSpPr txBox="1">
              <a:spLocks noChangeArrowheads="1"/>
            </p:cNvSpPr>
            <p:nvPr/>
          </p:nvSpPr>
          <p:spPr bwMode="auto">
            <a:xfrm>
              <a:off x="473643" y="3243424"/>
              <a:ext cx="6923157" cy="539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200" dirty="0">
                  <a:latin typeface="+mj-ea"/>
                  <a:ea typeface="+mj-ea"/>
                </a:rPr>
                <a:t>　　スーパーマーケット オオゼキのバイヤー様との個別商談会を下記のとおり開催いたします。</a:t>
              </a:r>
              <a:endParaRPr lang="en-US" altLang="ja-JP" sz="1200" dirty="0">
                <a:latin typeface="+mj-ea"/>
                <a:ea typeface="+mj-ea"/>
              </a:endParaRPr>
            </a:p>
            <a:p>
              <a:pPr algn="ctr">
                <a:spcBef>
                  <a:spcPct val="0"/>
                </a:spcBef>
                <a:buFontTx/>
                <a:buNone/>
              </a:pPr>
              <a:r>
                <a:rPr lang="ja-JP" altLang="en-US" sz="1200" dirty="0">
                  <a:latin typeface="+mj-ea"/>
                  <a:ea typeface="+mj-ea"/>
                </a:rPr>
                <a:t>募集カテゴリーに該当する商品をお持ちの事業者様は、ぜひこの機会にご応募ください。</a:t>
              </a:r>
              <a:endParaRPr lang="en-US" altLang="ja-JP" sz="1200" dirty="0">
                <a:latin typeface="+mj-ea"/>
                <a:ea typeface="+mj-ea"/>
              </a:endParaRPr>
            </a:p>
            <a:p>
              <a:pPr algn="ctr">
                <a:spcBef>
                  <a:spcPct val="0"/>
                </a:spcBef>
                <a:buFontTx/>
                <a:buNone/>
              </a:pPr>
              <a:endParaRPr lang="en-US" altLang="ja-JP" sz="1400" dirty="0">
                <a:latin typeface="HGP創英角ｺﾞｼｯｸUB" panose="020B0A00000000000000" pitchFamily="50" charset="-128"/>
                <a:ea typeface="HGP創英角ｺﾞｼｯｸUB" panose="020B0A00000000000000" pitchFamily="50" charset="-128"/>
              </a:endParaRPr>
            </a:p>
          </p:txBody>
        </p:sp>
        <p:sp>
          <p:nvSpPr>
            <p:cNvPr id="25" name="テキスト ボックス 37"/>
            <p:cNvSpPr txBox="1">
              <a:spLocks noChangeArrowheads="1"/>
            </p:cNvSpPr>
            <p:nvPr/>
          </p:nvSpPr>
          <p:spPr bwMode="auto">
            <a:xfrm>
              <a:off x="622408" y="3622301"/>
              <a:ext cx="6194062" cy="318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開催日時　　</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2025</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年</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3</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月</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14</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日（金） </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10</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00</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17</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00</a:t>
              </a:r>
            </a:p>
          </p:txBody>
        </p:sp>
      </p:grpSp>
      <p:sp>
        <p:nvSpPr>
          <p:cNvPr id="2" name="正方形/長方形 1"/>
          <p:cNvSpPr/>
          <p:nvPr/>
        </p:nvSpPr>
        <p:spPr bwMode="white">
          <a:xfrm>
            <a:off x="2561425" y="6849526"/>
            <a:ext cx="2475258" cy="413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2000" dirty="0">
                <a:solidFill>
                  <a:srgbClr val="C01B0D"/>
                </a:solidFill>
                <a:latin typeface="HGP創英角ｺﾞｼｯｸUB" panose="020B0A00000000000000" pitchFamily="50" charset="-128"/>
                <a:ea typeface="HGP創英角ｺﾞｼｯｸUB" panose="020B0A00000000000000" pitchFamily="50" charset="-128"/>
              </a:rPr>
              <a:t>募集カテゴリー</a:t>
            </a:r>
          </a:p>
        </p:txBody>
      </p:sp>
      <p:sp>
        <p:nvSpPr>
          <p:cNvPr id="26" name="正方形/長方形 25"/>
          <p:cNvSpPr/>
          <p:nvPr/>
        </p:nvSpPr>
        <p:spPr>
          <a:xfrm>
            <a:off x="282918" y="3597274"/>
            <a:ext cx="4920787" cy="81306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nchorCtr="0"/>
          <a:lstStyle/>
          <a:p>
            <a:r>
              <a:rPr lang="ja-JP" altLang="en-US" sz="1100" dirty="0">
                <a:latin typeface="+mn-ea"/>
              </a:rPr>
              <a:t>　　　</a:t>
            </a:r>
            <a:endParaRPr lang="en-US" altLang="ja-JP" sz="1100" dirty="0">
              <a:latin typeface="+mn-ea"/>
            </a:endParaRPr>
          </a:p>
        </p:txBody>
      </p:sp>
      <p:grpSp>
        <p:nvGrpSpPr>
          <p:cNvPr id="53" name="グループ化 52"/>
          <p:cNvGrpSpPr/>
          <p:nvPr/>
        </p:nvGrpSpPr>
        <p:grpSpPr>
          <a:xfrm>
            <a:off x="928463" y="8812006"/>
            <a:ext cx="6010310" cy="1336825"/>
            <a:chOff x="928463" y="8991195"/>
            <a:chExt cx="6010310" cy="1336825"/>
          </a:xfrm>
        </p:grpSpPr>
        <p:sp>
          <p:nvSpPr>
            <p:cNvPr id="32" name="正方形/長方形 31"/>
            <p:cNvSpPr/>
            <p:nvPr/>
          </p:nvSpPr>
          <p:spPr>
            <a:xfrm>
              <a:off x="1083245" y="9417430"/>
              <a:ext cx="5855528" cy="9105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400" b="1" dirty="0">
                  <a:solidFill>
                    <a:schemeClr val="tx1"/>
                  </a:solidFill>
                  <a:latin typeface="+mn-ea"/>
                </a:rPr>
                <a:t>●他で取り扱いのない“珍しい商品”をお持ちの事業者様</a:t>
              </a:r>
              <a:endParaRPr kumimoji="1" lang="en-US" altLang="ja-JP" sz="1400" b="1" dirty="0">
                <a:solidFill>
                  <a:schemeClr val="tx1"/>
                </a:solidFill>
                <a:latin typeface="+mn-ea"/>
              </a:endParaRPr>
            </a:p>
            <a:p>
              <a:r>
                <a:rPr kumimoji="1" lang="ja-JP" altLang="en-US" sz="1400" b="1" dirty="0">
                  <a:solidFill>
                    <a:schemeClr val="tx1"/>
                  </a:solidFill>
                  <a:latin typeface="+mn-ea"/>
                </a:rPr>
                <a:t>●日配品は、可能な限り小ロットで納品できる事業者様</a:t>
              </a:r>
              <a:endParaRPr kumimoji="1" lang="en-US" altLang="ja-JP" sz="1400" b="1" dirty="0">
                <a:solidFill>
                  <a:schemeClr val="tx1"/>
                </a:solidFill>
                <a:latin typeface="+mn-ea"/>
              </a:endParaRPr>
            </a:p>
            <a:p>
              <a:r>
                <a:rPr kumimoji="1" lang="ja-JP" altLang="en-US" sz="1400" b="1" dirty="0">
                  <a:solidFill>
                    <a:schemeClr val="tx1"/>
                  </a:solidFill>
                  <a:latin typeface="+mn-ea"/>
                </a:rPr>
                <a:t>●菓子商品は、ケース単位で納品できる事業者様</a:t>
              </a:r>
              <a:endParaRPr kumimoji="1" lang="en-US" altLang="ja-JP" sz="1400" b="1" dirty="0">
                <a:solidFill>
                  <a:schemeClr val="tx1"/>
                </a:solidFill>
                <a:latin typeface="+mn-ea"/>
              </a:endParaRPr>
            </a:p>
            <a:p>
              <a:r>
                <a:rPr kumimoji="1" lang="ja-JP" altLang="en-US" sz="1400" b="1" dirty="0">
                  <a:solidFill>
                    <a:schemeClr val="tx1"/>
                  </a:solidFill>
                  <a:latin typeface="+mn-ea"/>
                </a:rPr>
                <a:t>●問屋様を通してのお取引可能な事業者様</a:t>
              </a:r>
              <a:endParaRPr kumimoji="1" lang="en-US" altLang="ja-JP" sz="1400" b="1" dirty="0">
                <a:solidFill>
                  <a:schemeClr val="tx1"/>
                </a:solidFill>
                <a:latin typeface="+mn-ea"/>
              </a:endParaRPr>
            </a:p>
            <a:p>
              <a:r>
                <a:rPr kumimoji="1" lang="ja-JP" altLang="en-US" sz="1400" b="1" dirty="0">
                  <a:solidFill>
                    <a:schemeClr val="tx1"/>
                  </a:solidFill>
                  <a:latin typeface="+mn-ea"/>
                </a:rPr>
                <a:t>　</a:t>
              </a:r>
              <a:r>
                <a:rPr kumimoji="1" lang="ja-JP" altLang="en-US" sz="1100" b="1" dirty="0">
                  <a:solidFill>
                    <a:schemeClr val="tx1"/>
                  </a:solidFill>
                  <a:latin typeface="+mn-ea"/>
                </a:rPr>
                <a:t>（スーパーマーケット オオゼキ様より紹介も可能）</a:t>
              </a:r>
              <a:endParaRPr kumimoji="1" lang="en-US" altLang="ja-JP" sz="1100" b="1" dirty="0">
                <a:solidFill>
                  <a:schemeClr val="tx1"/>
                </a:solidFill>
                <a:latin typeface="+mn-ea"/>
              </a:endParaRPr>
            </a:p>
            <a:p>
              <a:r>
                <a:rPr kumimoji="1" lang="ja-JP" altLang="en-US" sz="1400" b="1" dirty="0">
                  <a:solidFill>
                    <a:schemeClr val="tx1"/>
                  </a:solidFill>
                  <a:latin typeface="+mn-ea"/>
                </a:rPr>
                <a:t>●オリジナル商品の制作可能な事業者様</a:t>
              </a:r>
              <a:endParaRPr kumimoji="1" lang="en-US" altLang="ja-JP" sz="1400" b="1" dirty="0">
                <a:solidFill>
                  <a:schemeClr val="tx1"/>
                </a:solidFill>
                <a:latin typeface="+mn-ea"/>
              </a:endParaRPr>
            </a:p>
          </p:txBody>
        </p:sp>
        <p:sp>
          <p:nvSpPr>
            <p:cNvPr id="33" name="正方形/長方形 32"/>
            <p:cNvSpPr/>
            <p:nvPr/>
          </p:nvSpPr>
          <p:spPr bwMode="white">
            <a:xfrm>
              <a:off x="928463" y="8991195"/>
              <a:ext cx="5935512" cy="413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dirty="0">
                  <a:solidFill>
                    <a:srgbClr val="C01B0D"/>
                  </a:solidFill>
                  <a:latin typeface="HGP創英角ｺﾞｼｯｸUB" panose="020B0900000000000000" pitchFamily="50" charset="-128"/>
                  <a:ea typeface="HGP創英角ｺﾞｼｯｸUB" panose="020B0900000000000000" pitchFamily="50" charset="-128"/>
                </a:rPr>
                <a:t>特に、下記のような事業者様のご提案をお待ちしています。</a:t>
              </a:r>
            </a:p>
          </p:txBody>
        </p:sp>
      </p:grpSp>
      <p:sp>
        <p:nvSpPr>
          <p:cNvPr id="37" name="正方形/長方形 36"/>
          <p:cNvSpPr/>
          <p:nvPr/>
        </p:nvSpPr>
        <p:spPr>
          <a:xfrm>
            <a:off x="1153156" y="7360724"/>
            <a:ext cx="5400044" cy="12549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b="1" u="sng" dirty="0">
                <a:solidFill>
                  <a:schemeClr val="tx1"/>
                </a:solidFill>
                <a:latin typeface="+mn-ea"/>
              </a:rPr>
              <a:t>食品全般</a:t>
            </a:r>
            <a:r>
              <a:rPr kumimoji="1" lang="ja-JP" altLang="en-US" sz="1200" b="1" u="sng" dirty="0">
                <a:solidFill>
                  <a:schemeClr val="tx1"/>
                </a:solidFill>
                <a:latin typeface="+mn-ea"/>
              </a:rPr>
              <a:t>（</a:t>
            </a:r>
            <a:r>
              <a:rPr kumimoji="1" lang="en-US" altLang="ja-JP" sz="1200" b="1" u="sng" dirty="0">
                <a:solidFill>
                  <a:schemeClr val="tx1"/>
                </a:solidFill>
                <a:latin typeface="+mn-ea"/>
              </a:rPr>
              <a:t>※</a:t>
            </a:r>
            <a:r>
              <a:rPr kumimoji="1" lang="ja-JP" altLang="en-US" sz="1200" b="1" u="sng" dirty="0">
                <a:solidFill>
                  <a:schemeClr val="tx1"/>
                </a:solidFill>
                <a:latin typeface="+mn-ea"/>
              </a:rPr>
              <a:t>店舗・</a:t>
            </a:r>
            <a:r>
              <a:rPr kumimoji="1" lang="en-US" altLang="ja-JP" sz="1200" b="1" u="sng" dirty="0">
                <a:solidFill>
                  <a:schemeClr val="tx1"/>
                </a:solidFill>
                <a:latin typeface="+mn-ea"/>
              </a:rPr>
              <a:t>EC</a:t>
            </a:r>
            <a:r>
              <a:rPr kumimoji="1" lang="ja-JP" altLang="en-US" sz="1200" b="1" u="sng" dirty="0">
                <a:solidFill>
                  <a:schemeClr val="tx1"/>
                </a:solidFill>
                <a:latin typeface="+mn-ea"/>
              </a:rPr>
              <a:t>サイトでの取り扱いを想定しております）</a:t>
            </a:r>
            <a:r>
              <a:rPr kumimoji="1" lang="ja-JP" altLang="en-US" sz="1200" b="1" dirty="0">
                <a:solidFill>
                  <a:schemeClr val="tx1"/>
                </a:solidFill>
                <a:latin typeface="+mn-ea"/>
              </a:rPr>
              <a:t>　</a:t>
            </a:r>
            <a:r>
              <a:rPr kumimoji="1" lang="ja-JP" altLang="en-US" b="1" dirty="0">
                <a:solidFill>
                  <a:schemeClr val="tx1"/>
                </a:solidFill>
                <a:latin typeface="+mn-ea"/>
              </a:rPr>
              <a:t>　</a:t>
            </a:r>
            <a:endParaRPr kumimoji="1" lang="en-US" altLang="ja-JP" b="1" dirty="0">
              <a:solidFill>
                <a:schemeClr val="tx1"/>
              </a:solidFill>
              <a:latin typeface="+mn-ea"/>
            </a:endParaRPr>
          </a:p>
          <a:p>
            <a:r>
              <a:rPr kumimoji="1" lang="ja-JP" altLang="en-US" sz="1400" b="1" dirty="0">
                <a:solidFill>
                  <a:schemeClr val="tx1"/>
                </a:solidFill>
                <a:latin typeface="+mn-ea"/>
              </a:rPr>
              <a:t>＊デイリー商品（冷蔵品・冷凍品・パンなど）</a:t>
            </a:r>
          </a:p>
          <a:p>
            <a:r>
              <a:rPr kumimoji="1" lang="ja-JP" altLang="en-US" sz="1400" b="1" dirty="0">
                <a:solidFill>
                  <a:schemeClr val="tx1"/>
                </a:solidFill>
                <a:latin typeface="+mn-ea"/>
              </a:rPr>
              <a:t>＊菓子商品（銘菓・ご当地菓子など）</a:t>
            </a:r>
            <a:endParaRPr kumimoji="1" lang="en-US" altLang="ja-JP" sz="1400" b="1" dirty="0">
              <a:solidFill>
                <a:schemeClr val="tx1"/>
              </a:solidFill>
              <a:latin typeface="+mn-ea"/>
            </a:endParaRPr>
          </a:p>
          <a:p>
            <a:r>
              <a:rPr kumimoji="1" lang="ja-JP" altLang="en-US" sz="1400" b="1" dirty="0">
                <a:solidFill>
                  <a:schemeClr val="tx1"/>
                </a:solidFill>
                <a:latin typeface="+mn-ea"/>
              </a:rPr>
              <a:t>＊グロッサリー商品（加工食品・乾物・調味料・輸入食品など）</a:t>
            </a:r>
            <a:endParaRPr kumimoji="1" lang="en-US" altLang="ja-JP" sz="1400" b="1" dirty="0">
              <a:solidFill>
                <a:schemeClr val="tx1"/>
              </a:solidFill>
              <a:latin typeface="+mn-ea"/>
            </a:endParaRPr>
          </a:p>
          <a:p>
            <a:r>
              <a:rPr kumimoji="1" lang="ja-JP" altLang="en-US" sz="1400" b="1" dirty="0">
                <a:solidFill>
                  <a:schemeClr val="tx1"/>
                </a:solidFill>
                <a:latin typeface="+mn-ea"/>
              </a:rPr>
              <a:t>＊お酒（洋酒・果実酒・和酒）</a:t>
            </a:r>
          </a:p>
        </p:txBody>
      </p:sp>
      <p:sp>
        <p:nvSpPr>
          <p:cNvPr id="39" name="正方形/長方形 38"/>
          <p:cNvSpPr/>
          <p:nvPr/>
        </p:nvSpPr>
        <p:spPr bwMode="white">
          <a:xfrm>
            <a:off x="2768334" y="4719330"/>
            <a:ext cx="1932874" cy="413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2000" dirty="0">
                <a:solidFill>
                  <a:srgbClr val="C01B0D"/>
                </a:solidFill>
                <a:latin typeface="HGP創英角ｺﾞｼｯｸUB" panose="020B0A00000000000000" pitchFamily="50" charset="-128"/>
                <a:ea typeface="HGP創英角ｺﾞｼｯｸUB" panose="020B0A00000000000000" pitchFamily="50" charset="-128"/>
              </a:rPr>
              <a:t>開催概要</a:t>
            </a:r>
          </a:p>
        </p:txBody>
      </p:sp>
      <p:sp>
        <p:nvSpPr>
          <p:cNvPr id="22" name="正方形/長方形 21"/>
          <p:cNvSpPr/>
          <p:nvPr/>
        </p:nvSpPr>
        <p:spPr>
          <a:xfrm>
            <a:off x="392692" y="956262"/>
            <a:ext cx="6646935" cy="1511097"/>
          </a:xfrm>
          <a:prstGeom prst="rect">
            <a:avLst/>
          </a:prstGeom>
          <a:solidFill>
            <a:srgbClr val="C01B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1" lang="ja-JP" altLang="en-US" b="1" dirty="0">
                <a:solidFill>
                  <a:schemeClr val="bg1"/>
                </a:solidFill>
              </a:rPr>
              <a:t>参加サプライヤー大募集！</a:t>
            </a:r>
            <a:r>
              <a:rPr lang="ja-JP" altLang="en-US" b="1" dirty="0">
                <a:solidFill>
                  <a:schemeClr val="bg1"/>
                </a:solidFill>
                <a:latin typeface="+mn-ea"/>
              </a:rPr>
              <a:t>東商バイヤーズミーティング</a:t>
            </a:r>
            <a:endParaRPr lang="en-US" altLang="ja-JP" b="1" dirty="0">
              <a:solidFill>
                <a:schemeClr val="bg1"/>
              </a:solidFill>
              <a:latin typeface="+mn-ea"/>
            </a:endParaRPr>
          </a:p>
          <a:p>
            <a:pPr algn="ctr">
              <a:defRPr/>
            </a:pPr>
            <a:r>
              <a:rPr lang="ja-JP" altLang="en-US" sz="3200" dirty="0">
                <a:ln w="3175">
                  <a:solidFill>
                    <a:schemeClr val="tx1"/>
                  </a:solidFill>
                </a:ln>
                <a:solidFill>
                  <a:schemeClr val="bg1"/>
                </a:solidFill>
                <a:latin typeface="HGS創英角ｺﾞｼｯｸUB" panose="020B0A00000000000000" pitchFamily="50" charset="-128"/>
                <a:ea typeface="HGS創英角ｺﾞｼｯｸUB" panose="020B0A00000000000000" pitchFamily="50" charset="-128"/>
              </a:rPr>
              <a:t>スーパーマーケットオオゼキ</a:t>
            </a:r>
            <a:r>
              <a:rPr lang="ja-JP" altLang="en-US" sz="2400" dirty="0">
                <a:ln w="3175">
                  <a:solidFill>
                    <a:schemeClr val="tx1"/>
                  </a:solidFill>
                </a:ln>
                <a:solidFill>
                  <a:schemeClr val="bg1"/>
                </a:solidFill>
                <a:latin typeface="HGS創英角ｺﾞｼｯｸUB" panose="020B0A00000000000000" pitchFamily="50" charset="-128"/>
                <a:ea typeface="HGS創英角ｺﾞｼｯｸUB" panose="020B0A00000000000000" pitchFamily="50" charset="-128"/>
              </a:rPr>
              <a:t>との</a:t>
            </a:r>
            <a:endParaRPr lang="en-US" altLang="ja-JP" sz="2400" dirty="0">
              <a:ln w="3175">
                <a:solidFill>
                  <a:schemeClr val="tx1"/>
                </a:solidFill>
              </a:ln>
              <a:solidFill>
                <a:schemeClr val="bg1"/>
              </a:solidFill>
              <a:latin typeface="HGS創英角ｺﾞｼｯｸUB" panose="020B0A00000000000000" pitchFamily="50" charset="-128"/>
              <a:ea typeface="HGS創英角ｺﾞｼｯｸUB" panose="020B0A00000000000000" pitchFamily="50" charset="-128"/>
            </a:endParaRPr>
          </a:p>
          <a:p>
            <a:pPr algn="ctr">
              <a:defRPr/>
            </a:pPr>
            <a:r>
              <a:rPr lang="ja-JP" altLang="en-US" sz="2800" dirty="0">
                <a:ln w="3175">
                  <a:solidFill>
                    <a:schemeClr val="tx1"/>
                  </a:solidFill>
                </a:ln>
                <a:solidFill>
                  <a:schemeClr val="bg1"/>
                </a:solidFill>
                <a:latin typeface="HGS創英角ｺﾞｼｯｸUB" panose="020B0A00000000000000" pitchFamily="50" charset="-128"/>
                <a:ea typeface="HGS創英角ｺﾞｼｯｸUB" panose="020B0A00000000000000" pitchFamily="50" charset="-128"/>
              </a:rPr>
              <a:t>個別商談会</a:t>
            </a:r>
            <a:endParaRPr lang="ja-JP" altLang="en-US" sz="3200" dirty="0">
              <a:ln w="3175">
                <a:solidFill>
                  <a:schemeClr val="tx1"/>
                </a:solidFill>
              </a:ln>
              <a:solidFill>
                <a:schemeClr val="bg1"/>
              </a:solidFill>
              <a:effectLst>
                <a:outerShdw blurRad="38100" dist="38100" dir="2700000" algn="tl">
                  <a:srgbClr val="000000">
                    <a:alpha val="43137"/>
                  </a:srgbClr>
                </a:outerShdw>
                <a:reflection endPos="0" dist="50800" dir="5400000" sy="-100000" algn="bl" rotWithShape="0"/>
              </a:effectLst>
              <a:latin typeface="HGS創英角ｺﾞｼｯｸUB" panose="020B0A00000000000000" pitchFamily="50" charset="-128"/>
              <a:ea typeface="HGS創英角ｺﾞｼｯｸUB" panose="020B0A00000000000000" pitchFamily="50" charset="-128"/>
            </a:endParaRPr>
          </a:p>
        </p:txBody>
      </p:sp>
      <p:grpSp>
        <p:nvGrpSpPr>
          <p:cNvPr id="24" name="グループ化 23"/>
          <p:cNvGrpSpPr/>
          <p:nvPr/>
        </p:nvGrpSpPr>
        <p:grpSpPr>
          <a:xfrm>
            <a:off x="392692" y="2557480"/>
            <a:ext cx="6670469" cy="2125131"/>
            <a:chOff x="392692" y="2419694"/>
            <a:chExt cx="6670469" cy="2125131"/>
          </a:xfrm>
          <a:solidFill>
            <a:schemeClr val="bg2">
              <a:lumMod val="25000"/>
            </a:schemeClr>
          </a:solidFill>
        </p:grpSpPr>
        <p:sp>
          <p:nvSpPr>
            <p:cNvPr id="23" name="正方形/長方形 22"/>
            <p:cNvSpPr/>
            <p:nvPr/>
          </p:nvSpPr>
          <p:spPr>
            <a:xfrm>
              <a:off x="392692" y="2419694"/>
              <a:ext cx="6670469" cy="2125131"/>
            </a:xfrm>
            <a:prstGeom prst="rect">
              <a:avLst/>
            </a:prstGeom>
            <a:grpFill/>
            <a:ln w="31750">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grpSp>
          <p:nvGrpSpPr>
            <p:cNvPr id="6" name="グループ化 5"/>
            <p:cNvGrpSpPr/>
            <p:nvPr/>
          </p:nvGrpSpPr>
          <p:grpSpPr>
            <a:xfrm>
              <a:off x="392692" y="2428463"/>
              <a:ext cx="6637398" cy="2107681"/>
              <a:chOff x="392692" y="1998075"/>
              <a:chExt cx="6637398" cy="2107681"/>
            </a:xfrm>
            <a:grpFill/>
          </p:grpSpPr>
          <p:sp>
            <p:nvSpPr>
              <p:cNvPr id="4" name="正方形/長方形 3"/>
              <p:cNvSpPr/>
              <p:nvPr/>
            </p:nvSpPr>
            <p:spPr>
              <a:xfrm>
                <a:off x="392692" y="1998075"/>
                <a:ext cx="6637398" cy="2071022"/>
              </a:xfrm>
              <a:prstGeom prst="rect">
                <a:avLst/>
              </a:prstGeom>
              <a:grpFill/>
              <a:ln>
                <a:noFill/>
              </a:ln>
            </p:spPr>
            <p:style>
              <a:lnRef idx="2">
                <a:schemeClr val="dk1"/>
              </a:lnRef>
              <a:fillRef idx="1">
                <a:schemeClr val="lt1"/>
              </a:fillRef>
              <a:effectRef idx="0">
                <a:schemeClr val="dk1"/>
              </a:effectRef>
              <a:fontRef idx="minor">
                <a:schemeClr val="dk1"/>
              </a:fontRef>
            </p:style>
            <p:txBody>
              <a:bodyPr rtlCol="0" anchor="t" anchorCtr="0"/>
              <a:lstStyle/>
              <a:p>
                <a:r>
                  <a:rPr kumimoji="1" lang="ja-JP" altLang="en-US" sz="2000" b="1" dirty="0">
                    <a:ln>
                      <a:solidFill>
                        <a:schemeClr val="bg1"/>
                      </a:solidFill>
                    </a:ln>
                    <a:solidFill>
                      <a:schemeClr val="bg1"/>
                    </a:solidFill>
                    <a:latin typeface="+mn-ea"/>
                  </a:rPr>
                  <a:t>スーパーマーケット オオゼキ</a:t>
                </a:r>
                <a:r>
                  <a:rPr kumimoji="1" lang="ja-JP" altLang="en-US" dirty="0">
                    <a:solidFill>
                      <a:schemeClr val="bg1"/>
                    </a:solidFill>
                    <a:latin typeface="+mn-ea"/>
                  </a:rPr>
                  <a:t>とは</a:t>
                </a:r>
                <a:r>
                  <a:rPr kumimoji="1" lang="en-US" altLang="ja-JP" dirty="0">
                    <a:solidFill>
                      <a:schemeClr val="bg1"/>
                    </a:solidFill>
                    <a:latin typeface="+mn-ea"/>
                  </a:rPr>
                  <a:t>…</a:t>
                </a:r>
                <a:endParaRPr kumimoji="1" lang="ja-JP" altLang="en-US" sz="2000" dirty="0">
                  <a:solidFill>
                    <a:schemeClr val="bg1"/>
                  </a:solidFill>
                  <a:latin typeface="+mn-ea"/>
                </a:endParaRPr>
              </a:p>
              <a:p>
                <a:r>
                  <a:rPr lang="ja-JP" altLang="en-US" sz="1400" dirty="0">
                    <a:solidFill>
                      <a:schemeClr val="bg1"/>
                    </a:solidFill>
                    <a:latin typeface="+mn-ea"/>
                  </a:rPr>
                  <a:t>都内（主に世田谷・品川・大田区）を中心に</a:t>
                </a:r>
                <a:r>
                  <a:rPr lang="en-US" altLang="ja-JP" sz="1400" dirty="0">
                    <a:solidFill>
                      <a:schemeClr val="bg1"/>
                    </a:solidFill>
                    <a:latin typeface="+mn-ea"/>
                  </a:rPr>
                  <a:t>43</a:t>
                </a:r>
                <a:r>
                  <a:rPr lang="ja-JP" altLang="en-US" sz="1400" dirty="0">
                    <a:solidFill>
                      <a:schemeClr val="bg1"/>
                    </a:solidFill>
                    <a:latin typeface="+mn-ea"/>
                  </a:rPr>
                  <a:t>店舗（</a:t>
                </a:r>
                <a:r>
                  <a:rPr lang="en-US" altLang="ja-JP" sz="1400" dirty="0">
                    <a:solidFill>
                      <a:schemeClr val="bg1"/>
                    </a:solidFill>
                    <a:latin typeface="+mn-ea"/>
                  </a:rPr>
                  <a:t>12</a:t>
                </a:r>
                <a:r>
                  <a:rPr lang="ja-JP" altLang="en-US" sz="1400" dirty="0">
                    <a:solidFill>
                      <a:schemeClr val="bg1"/>
                    </a:solidFill>
                    <a:latin typeface="+mn-ea"/>
                  </a:rPr>
                  <a:t>月末現在）を構えるスーパーマーケット。特に生鮮品は各方面より高い評価を得ている。デイリー品・グロサリー品などはお求めやすい価格を設定しつつ「珍しい商品が買える」「欲しい商品が見つかる」売り場とするため多くの商品を取りそろえ、顧客が楽しめる工夫をしている。</a:t>
                </a:r>
                <a:endParaRPr lang="en-US" altLang="ja-JP" sz="1400" dirty="0">
                  <a:solidFill>
                    <a:schemeClr val="bg1"/>
                  </a:solidFill>
                  <a:latin typeface="+mn-ea"/>
                </a:endParaRPr>
              </a:p>
              <a:p>
                <a:r>
                  <a:rPr lang="ja-JP" altLang="en-US" sz="1400" dirty="0">
                    <a:solidFill>
                      <a:schemeClr val="bg1"/>
                    </a:solidFill>
                    <a:latin typeface="+mn-ea"/>
                  </a:rPr>
                  <a:t>顧客より希望のあった商品は可能な限りお取り寄せに対応するなど、</a:t>
                </a:r>
                <a:endParaRPr lang="en-US" altLang="ja-JP" sz="1400" dirty="0">
                  <a:solidFill>
                    <a:schemeClr val="bg1"/>
                  </a:solidFill>
                  <a:latin typeface="+mn-ea"/>
                </a:endParaRPr>
              </a:p>
              <a:p>
                <a:r>
                  <a:rPr lang="ja-JP" altLang="en-US" sz="1400" dirty="0">
                    <a:solidFill>
                      <a:schemeClr val="bg1"/>
                    </a:solidFill>
                    <a:latin typeface="+mn-ea"/>
                  </a:rPr>
                  <a:t>各店、地域密着を掲げ営業している。</a:t>
                </a:r>
              </a:p>
            </p:txBody>
          </p:sp>
          <p:sp>
            <p:nvSpPr>
              <p:cNvPr id="5" name="正方形/長方形 4"/>
              <p:cNvSpPr/>
              <p:nvPr/>
            </p:nvSpPr>
            <p:spPr>
              <a:xfrm>
                <a:off x="2740638" y="3790711"/>
                <a:ext cx="3664830" cy="315045"/>
              </a:xfrm>
              <a:prstGeom prst="rect">
                <a:avLst/>
              </a:prstGeom>
              <a:grp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050" b="1" dirty="0">
                    <a:solidFill>
                      <a:schemeClr val="bg1"/>
                    </a:solidFill>
                  </a:rPr>
                  <a:t>当社の</a:t>
                </a:r>
                <a:r>
                  <a:rPr lang="en-US" altLang="ja-JP" sz="1050" b="1" dirty="0">
                    <a:solidFill>
                      <a:schemeClr val="bg1"/>
                    </a:solidFill>
                  </a:rPr>
                  <a:t>Web</a:t>
                </a:r>
                <a:r>
                  <a:rPr lang="ja-JP" altLang="en-US" sz="1050" b="1" dirty="0">
                    <a:solidFill>
                      <a:schemeClr val="bg1"/>
                    </a:solidFill>
                  </a:rPr>
                  <a:t>サイトはこちら</a:t>
                </a:r>
                <a:r>
                  <a:rPr lang="en-US" altLang="ja-JP" sz="1050" b="1" dirty="0">
                    <a:solidFill>
                      <a:schemeClr val="bg1"/>
                    </a:solidFill>
                  </a:rPr>
                  <a:t>https://www.ozeki-net.co.jp/</a:t>
                </a:r>
                <a:endParaRPr lang="en-US" altLang="ja-JP" sz="1200" b="1" dirty="0">
                  <a:solidFill>
                    <a:schemeClr val="bg1"/>
                  </a:solidFill>
                </a:endParaRPr>
              </a:p>
            </p:txBody>
          </p:sp>
        </p:grpSp>
      </p:grpSp>
      <p:cxnSp>
        <p:nvCxnSpPr>
          <p:cNvPr id="45" name="直線コネクタ 44"/>
          <p:cNvCxnSpPr/>
          <p:nvPr/>
        </p:nvCxnSpPr>
        <p:spPr>
          <a:xfrm>
            <a:off x="5246972" y="4925459"/>
            <a:ext cx="1480758" cy="0"/>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8" name="グループ化 7">
            <a:extLst>
              <a:ext uri="{FF2B5EF4-FFF2-40B4-BE49-F238E27FC236}">
                <a16:creationId xmlns:a16="http://schemas.microsoft.com/office/drawing/2014/main" id="{274C8E70-3766-6093-E81D-CCD4D8035E65}"/>
              </a:ext>
            </a:extLst>
          </p:cNvPr>
          <p:cNvGrpSpPr/>
          <p:nvPr/>
        </p:nvGrpSpPr>
        <p:grpSpPr>
          <a:xfrm>
            <a:off x="813248" y="4925459"/>
            <a:ext cx="1482235" cy="36988"/>
            <a:chOff x="1097919" y="5036295"/>
            <a:chExt cx="1482235" cy="36988"/>
          </a:xfrm>
        </p:grpSpPr>
        <p:cxnSp>
          <p:nvCxnSpPr>
            <p:cNvPr id="56" name="直線コネクタ 55"/>
            <p:cNvCxnSpPr/>
            <p:nvPr/>
          </p:nvCxnSpPr>
          <p:spPr>
            <a:xfrm>
              <a:off x="1097919" y="5036295"/>
              <a:ext cx="1480758" cy="0"/>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1BF38231-4896-D721-A2DE-F902F4F09EAA}"/>
                </a:ext>
              </a:extLst>
            </p:cNvPr>
            <p:cNvCxnSpPr/>
            <p:nvPr/>
          </p:nvCxnSpPr>
          <p:spPr>
            <a:xfrm>
              <a:off x="1099396" y="5073283"/>
              <a:ext cx="1480758" cy="0"/>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grpSp>
      <p:cxnSp>
        <p:nvCxnSpPr>
          <p:cNvPr id="7" name="直線コネクタ 6">
            <a:extLst>
              <a:ext uri="{FF2B5EF4-FFF2-40B4-BE49-F238E27FC236}">
                <a16:creationId xmlns:a16="http://schemas.microsoft.com/office/drawing/2014/main" id="{F97ED2CF-1B07-3F49-19F1-0F8B0C1BDF5B}"/>
              </a:ext>
            </a:extLst>
          </p:cNvPr>
          <p:cNvCxnSpPr/>
          <p:nvPr/>
        </p:nvCxnSpPr>
        <p:spPr>
          <a:xfrm>
            <a:off x="5247224" y="4962448"/>
            <a:ext cx="1480758" cy="0"/>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F1E07AB3-A110-8B4C-99BE-8C926B571845}"/>
              </a:ext>
            </a:extLst>
          </p:cNvPr>
          <p:cNvCxnSpPr/>
          <p:nvPr/>
        </p:nvCxnSpPr>
        <p:spPr>
          <a:xfrm>
            <a:off x="5261353" y="7036832"/>
            <a:ext cx="1480758" cy="0"/>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EFF59B27-E637-D9F2-D08F-00C3FBC7DC5B}"/>
              </a:ext>
            </a:extLst>
          </p:cNvPr>
          <p:cNvCxnSpPr/>
          <p:nvPr/>
        </p:nvCxnSpPr>
        <p:spPr>
          <a:xfrm>
            <a:off x="5261605" y="7073821"/>
            <a:ext cx="1480758" cy="0"/>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29" name="グループ化 28">
            <a:extLst>
              <a:ext uri="{FF2B5EF4-FFF2-40B4-BE49-F238E27FC236}">
                <a16:creationId xmlns:a16="http://schemas.microsoft.com/office/drawing/2014/main" id="{ACD2B84A-5840-936D-FBDC-27ED7CFDE3AD}"/>
              </a:ext>
            </a:extLst>
          </p:cNvPr>
          <p:cNvGrpSpPr/>
          <p:nvPr/>
        </p:nvGrpSpPr>
        <p:grpSpPr>
          <a:xfrm>
            <a:off x="817564" y="7036833"/>
            <a:ext cx="1482235" cy="36988"/>
            <a:chOff x="1097919" y="5036295"/>
            <a:chExt cx="1482235" cy="36988"/>
          </a:xfrm>
        </p:grpSpPr>
        <p:cxnSp>
          <p:nvCxnSpPr>
            <p:cNvPr id="30" name="直線コネクタ 29">
              <a:extLst>
                <a:ext uri="{FF2B5EF4-FFF2-40B4-BE49-F238E27FC236}">
                  <a16:creationId xmlns:a16="http://schemas.microsoft.com/office/drawing/2014/main" id="{2FDBF5FF-FD64-DE34-484C-E18776505B84}"/>
                </a:ext>
              </a:extLst>
            </p:cNvPr>
            <p:cNvCxnSpPr/>
            <p:nvPr/>
          </p:nvCxnSpPr>
          <p:spPr>
            <a:xfrm>
              <a:off x="1097919" y="5036295"/>
              <a:ext cx="1480758" cy="0"/>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2967BCD6-4483-32A7-E317-D8EB9D53AA31}"/>
                </a:ext>
              </a:extLst>
            </p:cNvPr>
            <p:cNvCxnSpPr/>
            <p:nvPr/>
          </p:nvCxnSpPr>
          <p:spPr>
            <a:xfrm>
              <a:off x="1099396" y="5073283"/>
              <a:ext cx="1480758" cy="0"/>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grpSp>
      <p:pic>
        <p:nvPicPr>
          <p:cNvPr id="10" name="図 9">
            <a:extLst>
              <a:ext uri="{FF2B5EF4-FFF2-40B4-BE49-F238E27FC236}">
                <a16:creationId xmlns:a16="http://schemas.microsoft.com/office/drawing/2014/main" id="{798F8EB7-2F3C-9368-46F9-13F5F3D3263E}"/>
              </a:ext>
            </a:extLst>
          </p:cNvPr>
          <p:cNvPicPr>
            <a:picLocks noChangeAspect="1"/>
          </p:cNvPicPr>
          <p:nvPr/>
        </p:nvPicPr>
        <p:blipFill>
          <a:blip r:embed="rId2"/>
          <a:stretch>
            <a:fillRect/>
          </a:stretch>
        </p:blipFill>
        <p:spPr>
          <a:xfrm>
            <a:off x="6223552" y="3842166"/>
            <a:ext cx="728670" cy="720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82074151"/>
              </p:ext>
            </p:extLst>
          </p:nvPr>
        </p:nvGraphicFramePr>
        <p:xfrm>
          <a:off x="386719" y="805922"/>
          <a:ext cx="6641980" cy="3594994"/>
        </p:xfrm>
        <a:graphic>
          <a:graphicData uri="http://schemas.openxmlformats.org/drawingml/2006/table">
            <a:tbl>
              <a:tblPr firstRow="1" bandRow="1">
                <a:tableStyleId>{F5AB1C69-6EDB-4FF4-983F-18BD219EF322}</a:tableStyleId>
              </a:tblPr>
              <a:tblGrid>
                <a:gridCol w="761428">
                  <a:extLst>
                    <a:ext uri="{9D8B030D-6E8A-4147-A177-3AD203B41FA5}">
                      <a16:colId xmlns:a16="http://schemas.microsoft.com/office/drawing/2014/main" val="20000"/>
                    </a:ext>
                  </a:extLst>
                </a:gridCol>
                <a:gridCol w="5880552">
                  <a:extLst>
                    <a:ext uri="{9D8B030D-6E8A-4147-A177-3AD203B41FA5}">
                      <a16:colId xmlns:a16="http://schemas.microsoft.com/office/drawing/2014/main" val="20001"/>
                    </a:ext>
                  </a:extLst>
                </a:gridCol>
              </a:tblGrid>
              <a:tr h="332774">
                <a:tc gridSpan="2">
                  <a:txBody>
                    <a:bodyPr/>
                    <a:lstStyle/>
                    <a:p>
                      <a:pPr algn="ctr"/>
                      <a:r>
                        <a:rPr kumimoji="1" lang="ja-JP" altLang="en-US" sz="1600" dirty="0"/>
                        <a:t>スーパーマーケット オオゼキとの個別商談会　開催概要</a:t>
                      </a:r>
                      <a:endParaRPr kumimoji="1" lang="ja-JP" altLang="en-US" sz="1600" dirty="0">
                        <a:latin typeface="メイリオ" panose="020B0604030504040204" pitchFamily="50" charset="-128"/>
                        <a:ea typeface="メイリオ" panose="020B0604030504040204" pitchFamily="50" charset="-128"/>
                      </a:endParaRPr>
                    </a:p>
                  </a:txBody>
                  <a:tcPr marL="98691" marR="98691" marT="49340" marB="49340">
                    <a:solidFill>
                      <a:srgbClr val="C01B0D"/>
                    </a:solidFill>
                  </a:tcPr>
                </a:tc>
                <a:tc hMerge="1">
                  <a:txBody>
                    <a:bodyPr/>
                    <a:lstStyle/>
                    <a:p>
                      <a:endParaRPr kumimoji="1" lang="ja-JP" altLang="en-US" dirty="0"/>
                    </a:p>
                  </a:txBody>
                  <a:tcPr/>
                </a:tc>
                <a:extLst>
                  <a:ext uri="{0D108BD9-81ED-4DB2-BD59-A6C34878D82A}">
                    <a16:rowId xmlns:a16="http://schemas.microsoft.com/office/drawing/2014/main" val="10000"/>
                  </a:ext>
                </a:extLst>
              </a:tr>
              <a:tr h="397970">
                <a:tc>
                  <a:txBody>
                    <a:bodyPr/>
                    <a:lstStyle/>
                    <a:p>
                      <a:pPr algn="ctr"/>
                      <a:r>
                        <a:rPr kumimoji="1" lang="ja-JP" altLang="en-US" sz="1100" b="0" dirty="0">
                          <a:latin typeface="HGｺﾞｼｯｸE" panose="020B0909000000000000" pitchFamily="49" charset="-128"/>
                          <a:ea typeface="HGｺﾞｼｯｸE" panose="020B0909000000000000" pitchFamily="49" charset="-128"/>
                        </a:rPr>
                        <a:t>開催日程</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２０２５</a:t>
                      </a:r>
                      <a:r>
                        <a:rPr kumimoji="1" lang="zh-TW" altLang="en-US" sz="1200" b="0" dirty="0">
                          <a:latin typeface="HGｺﾞｼｯｸE" panose="020B0909000000000000" pitchFamily="49" charset="-128"/>
                          <a:ea typeface="HGｺﾞｼｯｸE" panose="020B0909000000000000" pitchFamily="49" charset="-128"/>
                        </a:rPr>
                        <a:t>年</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３</a:t>
                      </a:r>
                      <a:r>
                        <a:rPr kumimoji="1" lang="zh-TW" altLang="en-US" sz="1200" b="0" dirty="0">
                          <a:solidFill>
                            <a:schemeClr val="tx1"/>
                          </a:solidFill>
                          <a:latin typeface="HGｺﾞｼｯｸE" panose="020B0909000000000000" pitchFamily="49" charset="-128"/>
                          <a:ea typeface="HGｺﾞｼｯｸE" panose="020B0909000000000000" pitchFamily="49" charset="-128"/>
                        </a:rPr>
                        <a:t>月</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１４</a:t>
                      </a:r>
                      <a:r>
                        <a:rPr kumimoji="1" lang="zh-TW" altLang="en-US" sz="1200" b="0" dirty="0">
                          <a:solidFill>
                            <a:schemeClr val="tx1"/>
                          </a:solidFill>
                          <a:latin typeface="HGｺﾞｼｯｸE" panose="020B0909000000000000" pitchFamily="49" charset="-128"/>
                          <a:ea typeface="HGｺﾞｼｯｸE" panose="020B0909000000000000" pitchFamily="49" charset="-128"/>
                        </a:rPr>
                        <a:t>日</a:t>
                      </a:r>
                      <a:r>
                        <a:rPr kumimoji="1" lang="ja-JP" altLang="en-US" sz="1200" b="0" dirty="0">
                          <a:solidFill>
                            <a:schemeClr val="tx1"/>
                          </a:solidFill>
                          <a:latin typeface="HGｺﾞｼｯｸE" panose="020B0909000000000000" pitchFamily="49" charset="-128"/>
                          <a:ea typeface="HGｺﾞｼｯｸE" panose="020B0909000000000000" pitchFamily="49" charset="-128"/>
                        </a:rPr>
                        <a:t>（金）１０</a:t>
                      </a:r>
                      <a:r>
                        <a:rPr kumimoji="1" lang="zh-TW" altLang="en-US" sz="1200" b="0" dirty="0">
                          <a:solidFill>
                            <a:schemeClr val="tx1"/>
                          </a:solidFill>
                          <a:latin typeface="HGｺﾞｼｯｸE" panose="020B0909000000000000" pitchFamily="49" charset="-128"/>
                          <a:ea typeface="HGｺﾞｼｯｸE" panose="020B0909000000000000" pitchFamily="49" charset="-128"/>
                        </a:rPr>
                        <a:t>時</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００分</a:t>
                      </a:r>
                      <a:r>
                        <a:rPr kumimoji="1" lang="zh-TW" altLang="en-US" sz="1200" b="0" dirty="0">
                          <a:solidFill>
                            <a:schemeClr val="tx1"/>
                          </a:solidFill>
                          <a:latin typeface="HGｺﾞｼｯｸE" panose="020B0909000000000000" pitchFamily="49" charset="-128"/>
                          <a:ea typeface="HGｺﾞｼｯｸE" panose="020B0909000000000000" pitchFamily="49" charset="-128"/>
                        </a:rPr>
                        <a:t>～</a:t>
                      </a:r>
                      <a:r>
                        <a:rPr kumimoji="1" lang="ja-JP" altLang="en-US" sz="1200" b="0">
                          <a:solidFill>
                            <a:schemeClr val="tx1"/>
                          </a:solidFill>
                          <a:latin typeface="HGｺﾞｼｯｸE" panose="020B0909000000000000" pitchFamily="49" charset="-128"/>
                          <a:ea typeface="HGｺﾞｼｯｸE" panose="020B0909000000000000" pitchFamily="49" charset="-128"/>
                        </a:rPr>
                        <a:t>１７</a:t>
                      </a:r>
                      <a:r>
                        <a:rPr kumimoji="1" lang="zh-TW" altLang="en-US" sz="1200" b="0">
                          <a:solidFill>
                            <a:schemeClr val="tx1"/>
                          </a:solidFill>
                          <a:latin typeface="HGｺﾞｼｯｸE" panose="020B0909000000000000" pitchFamily="49" charset="-128"/>
                          <a:ea typeface="HGｺﾞｼｯｸE" panose="020B0909000000000000" pitchFamily="49" charset="-128"/>
                        </a:rPr>
                        <a:t>時</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００分</a:t>
                      </a:r>
                      <a:endParaRPr kumimoji="1" lang="en-US" altLang="zh-TW" sz="1200" b="0" dirty="0">
                        <a:solidFill>
                          <a:schemeClr val="tx1"/>
                        </a:solidFill>
                        <a:latin typeface="HGｺﾞｼｯｸE" panose="020B0909000000000000" pitchFamily="49" charset="-128"/>
                        <a:ea typeface="HGｺﾞｼｯｸE" panose="020B0909000000000000" pitchFamily="49" charset="-128"/>
                      </a:endParaRPr>
                    </a:p>
                    <a:p>
                      <a:r>
                        <a:rPr kumimoji="1" lang="en-US" altLang="ja-JP" sz="800" b="0" dirty="0">
                          <a:latin typeface="+mn-ea"/>
                          <a:ea typeface="+mn-ea"/>
                        </a:rPr>
                        <a:t>※</a:t>
                      </a:r>
                      <a:r>
                        <a:rPr kumimoji="1" lang="ja-JP" altLang="en-US" sz="800" b="0" dirty="0">
                          <a:latin typeface="+mn-ea"/>
                          <a:ea typeface="+mn-ea"/>
                        </a:rPr>
                        <a:t>集合時間は各社により異なります。詳細は</a:t>
                      </a:r>
                      <a:r>
                        <a:rPr kumimoji="1" lang="ja-JP" altLang="en-US" sz="800" b="0" dirty="0">
                          <a:solidFill>
                            <a:schemeClr val="tx1"/>
                          </a:solidFill>
                          <a:latin typeface="+mn-ea"/>
                          <a:ea typeface="+mn-ea"/>
                        </a:rPr>
                        <a:t>２月下旬頃</a:t>
                      </a:r>
                      <a:r>
                        <a:rPr kumimoji="1" lang="ja-JP" altLang="en-US" sz="800" b="0" dirty="0">
                          <a:latin typeface="+mn-ea"/>
                          <a:ea typeface="+mn-ea"/>
                        </a:rPr>
                        <a:t>にメールで連絡します。</a:t>
                      </a:r>
                      <a:r>
                        <a:rPr kumimoji="1" lang="en-US" altLang="ja-JP" sz="800" b="0" dirty="0">
                          <a:latin typeface="+mn-ea"/>
                          <a:ea typeface="+mn-ea"/>
                        </a:rPr>
                        <a:t>(</a:t>
                      </a:r>
                      <a:r>
                        <a:rPr kumimoji="1" lang="ja-JP" altLang="en-US" sz="800" b="0" dirty="0">
                          <a:latin typeface="+mn-ea"/>
                          <a:ea typeface="+mn-ea"/>
                        </a:rPr>
                        <a:t>ご参加には事前選考がございます。）</a:t>
                      </a:r>
                      <a:endParaRPr kumimoji="1" lang="en-US" altLang="ja-JP" sz="800" b="0" dirty="0">
                        <a:latin typeface="+mn-ea"/>
                        <a:ea typeface="+mn-ea"/>
                      </a:endParaRPr>
                    </a:p>
                  </a:txBody>
                  <a:tcPr marL="98691" marR="98691" marT="49340" marB="49340" anchor="ctr"/>
                </a:tc>
                <a:extLst>
                  <a:ext uri="{0D108BD9-81ED-4DB2-BD59-A6C34878D82A}">
                    <a16:rowId xmlns:a16="http://schemas.microsoft.com/office/drawing/2014/main" val="10001"/>
                  </a:ext>
                </a:extLst>
              </a:tr>
              <a:tr h="276878">
                <a:tc>
                  <a:txBody>
                    <a:bodyPr/>
                    <a:lstStyle/>
                    <a:p>
                      <a:pPr algn="ctr"/>
                      <a:r>
                        <a:rPr kumimoji="1" lang="ja-JP" altLang="en-US" sz="1100" b="0" dirty="0">
                          <a:latin typeface="HGｺﾞｼｯｸE" panose="020B0909000000000000" pitchFamily="49" charset="-128"/>
                          <a:ea typeface="HGｺﾞｼｯｸE" panose="020B0909000000000000" pitchFamily="49" charset="-128"/>
                        </a:rPr>
                        <a:t>会　　場</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東京商工会議所 会議室</a:t>
                      </a:r>
                      <a:r>
                        <a:rPr kumimoji="1" lang="ja-JP" altLang="en-US" sz="900" b="0" dirty="0">
                          <a:latin typeface="+mn-ea"/>
                          <a:ea typeface="+mn-ea"/>
                        </a:rPr>
                        <a:t>（東京都千代田区丸の内３－２－２　丸の内二重橋ビル５階）</a:t>
                      </a:r>
                      <a:endParaRPr kumimoji="1" lang="en-US" altLang="ja-JP" sz="900" b="0" dirty="0">
                        <a:latin typeface="+mn-ea"/>
                        <a:ea typeface="+mn-ea"/>
                      </a:endParaRPr>
                    </a:p>
                  </a:txBody>
                  <a:tcPr marL="98691" marR="98691" marT="49340" marB="49340" anchor="ctr"/>
                </a:tc>
                <a:extLst>
                  <a:ext uri="{0D108BD9-81ED-4DB2-BD59-A6C34878D82A}">
                    <a16:rowId xmlns:a16="http://schemas.microsoft.com/office/drawing/2014/main" val="10002"/>
                  </a:ext>
                </a:extLst>
              </a:tr>
              <a:tr h="264259">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商談時間</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２５分　</a:t>
                      </a:r>
                      <a:endParaRPr kumimoji="1" lang="en-US" altLang="ja-JP" sz="1200" b="0" dirty="0">
                        <a:latin typeface="HGｺﾞｼｯｸE" panose="020B0909000000000000" pitchFamily="49" charset="-128"/>
                        <a:ea typeface="HGｺﾞｼｯｸE" panose="020B0909000000000000" pitchFamily="49" charset="-128"/>
                      </a:endParaRPr>
                    </a:p>
                  </a:txBody>
                  <a:tcPr marL="98691" marR="98691" marT="49340" marB="49340" anchor="ctr"/>
                </a:tc>
                <a:extLst>
                  <a:ext uri="{0D108BD9-81ED-4DB2-BD59-A6C34878D82A}">
                    <a16:rowId xmlns:a16="http://schemas.microsoft.com/office/drawing/2014/main" val="1777886393"/>
                  </a:ext>
                </a:extLst>
              </a:tr>
              <a:tr h="399558">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参 加 費</a:t>
                      </a:r>
                    </a:p>
                  </a:txBody>
                  <a:tcPr marL="98691" marR="98691" marT="49340" marB="4934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sng" dirty="0">
                          <a:latin typeface="HGｺﾞｼｯｸE" panose="020B0909000000000000" pitchFamily="49" charset="-128"/>
                          <a:ea typeface="HGｺﾞｼｯｸE" panose="020B0909000000000000" pitchFamily="49" charset="-128"/>
                        </a:rPr>
                        <a:t>商工会議所　会員企業 ５，５００ 円</a:t>
                      </a:r>
                      <a:r>
                        <a:rPr kumimoji="1" lang="ja-JP" altLang="en-US" sz="1200" b="0" u="none" dirty="0">
                          <a:latin typeface="HGｺﾞｼｯｸE" panose="020B0909000000000000" pitchFamily="49" charset="-128"/>
                          <a:ea typeface="HGｺﾞｼｯｸE" panose="020B0909000000000000" pitchFamily="49" charset="-128"/>
                        </a:rPr>
                        <a:t>　　　</a:t>
                      </a:r>
                      <a:endParaRPr kumimoji="1" lang="en-US" altLang="ja-JP" sz="1200" b="0" u="none" dirty="0">
                        <a:latin typeface="HGｺﾞｼｯｸE" panose="020B0909000000000000" pitchFamily="49" charset="-128"/>
                        <a:ea typeface="HGｺﾞｼｯｸE" panose="020B09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u="none" dirty="0">
                          <a:latin typeface="+mn-ea"/>
                          <a:ea typeface="+mn-ea"/>
                        </a:rPr>
                        <a:t>※</a:t>
                      </a:r>
                      <a:r>
                        <a:rPr kumimoji="1" lang="ja-JP" altLang="en-US" sz="900" b="0" u="none" dirty="0">
                          <a:latin typeface="+mn-ea"/>
                          <a:ea typeface="+mn-ea"/>
                        </a:rPr>
                        <a:t>申込後、バイヤーとの商談が組まれた時点で</a:t>
                      </a:r>
                      <a:r>
                        <a:rPr kumimoji="1" lang="ja-JP" altLang="en-US" sz="900" b="0" dirty="0">
                          <a:latin typeface="+mn-ea"/>
                          <a:ea typeface="+mn-ea"/>
                        </a:rPr>
                        <a:t> 、参加費が発生します。</a:t>
                      </a:r>
                      <a:r>
                        <a:rPr kumimoji="1" lang="ja-JP" altLang="en-US" sz="1200" b="0" dirty="0">
                          <a:latin typeface="HGｺﾞｼｯｸE" panose="020B0909000000000000" pitchFamily="49" charset="-128"/>
                          <a:ea typeface="HGｺﾞｼｯｸE" panose="020B0909000000000000" pitchFamily="49" charset="-128"/>
                        </a:rPr>
                        <a:t>　</a:t>
                      </a:r>
                      <a:endParaRPr kumimoji="1" lang="en-US" altLang="ja-JP" sz="1200" b="0" dirty="0">
                        <a:latin typeface="HGｺﾞｼｯｸE" panose="020B0909000000000000" pitchFamily="49" charset="-128"/>
                        <a:ea typeface="HGｺﾞｼｯｸE" panose="020B0909000000000000" pitchFamily="49" charset="-128"/>
                      </a:endParaRPr>
                    </a:p>
                  </a:txBody>
                  <a:tcPr marL="98691" marR="98691" marT="49340" marB="49340" anchor="ctr"/>
                </a:tc>
                <a:extLst>
                  <a:ext uri="{0D108BD9-81ED-4DB2-BD59-A6C34878D82A}">
                    <a16:rowId xmlns:a16="http://schemas.microsoft.com/office/drawing/2014/main" val="10003"/>
                  </a:ext>
                </a:extLst>
              </a:tr>
              <a:tr h="298189">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定　　員</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４０社　　</a:t>
                      </a:r>
                      <a:r>
                        <a:rPr kumimoji="1" lang="en-US" altLang="ja-JP" sz="900" b="0" u="none" dirty="0">
                          <a:latin typeface="HGSｺﾞｼｯｸM" panose="020B0600000000000000" pitchFamily="50" charset="-128"/>
                          <a:ea typeface="HGSｺﾞｼｯｸM" panose="020B0600000000000000" pitchFamily="50" charset="-128"/>
                        </a:rPr>
                        <a:t>※</a:t>
                      </a:r>
                      <a:r>
                        <a:rPr kumimoji="1" lang="ja-JP" altLang="en-US" sz="900" b="0" u="none" dirty="0">
                          <a:latin typeface="HGSｺﾞｼｯｸM" panose="020B0600000000000000" pitchFamily="50" charset="-128"/>
                          <a:ea typeface="HGSｺﾞｼｯｸM" panose="020B0600000000000000" pitchFamily="50" charset="-128"/>
                        </a:rPr>
                        <a:t>バイヤーによる事前選考がございます</a:t>
                      </a:r>
                      <a:r>
                        <a:rPr kumimoji="1" lang="ja-JP" altLang="en-US" sz="1100" b="0" u="none" dirty="0">
                          <a:latin typeface="HGSｺﾞｼｯｸM" panose="020B0600000000000000" pitchFamily="50" charset="-128"/>
                          <a:ea typeface="HGSｺﾞｼｯｸM" panose="020B0600000000000000" pitchFamily="50" charset="-128"/>
                        </a:rPr>
                        <a:t>。</a:t>
                      </a:r>
                      <a:endParaRPr kumimoji="1" lang="en-US" altLang="ja-JP" sz="1100" b="0" u="none" dirty="0">
                        <a:latin typeface="HGSｺﾞｼｯｸM" panose="020B0600000000000000" pitchFamily="50" charset="-128"/>
                        <a:ea typeface="HGSｺﾞｼｯｸM" panose="020B0600000000000000" pitchFamily="50" charset="-128"/>
                      </a:endParaRPr>
                    </a:p>
                  </a:txBody>
                  <a:tcPr marL="98691" marR="98691" marT="49340" marB="49340" anchor="ctr"/>
                </a:tc>
                <a:extLst>
                  <a:ext uri="{0D108BD9-81ED-4DB2-BD59-A6C34878D82A}">
                    <a16:rowId xmlns:a16="http://schemas.microsoft.com/office/drawing/2014/main" val="1127741004"/>
                  </a:ext>
                </a:extLst>
              </a:tr>
              <a:tr h="331419">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募集対象</a:t>
                      </a:r>
                    </a:p>
                  </a:txBody>
                  <a:tcPr marL="98691" marR="98691" marT="49340" marB="49340" anchor="ctr"/>
                </a:tc>
                <a:tc>
                  <a:txBody>
                    <a:bodyPr/>
                    <a:lstStyle/>
                    <a:p>
                      <a:r>
                        <a:rPr kumimoji="1" lang="ja-JP" altLang="en-US" sz="1100" b="0" dirty="0">
                          <a:latin typeface="HGｺﾞｼｯｸE" panose="020B0909000000000000" pitchFamily="49" charset="-128"/>
                          <a:ea typeface="HGｺﾞｼｯｸE" panose="020B0909000000000000" pitchFamily="49" charset="-128"/>
                        </a:rPr>
                        <a:t>表面の募集カテゴリーに該当する商品を持つ事業者</a:t>
                      </a:r>
                      <a:endParaRPr kumimoji="1" lang="en-US" altLang="ja-JP" sz="1100" b="0" dirty="0">
                        <a:latin typeface="HGｺﾞｼｯｸE" panose="020B0909000000000000" pitchFamily="49" charset="-128"/>
                        <a:ea typeface="HGｺﾞｼｯｸE" panose="020B0909000000000000" pitchFamily="49" charset="-128"/>
                      </a:endParaRPr>
                    </a:p>
                    <a:p>
                      <a:r>
                        <a:rPr kumimoji="1" lang="en-US" altLang="ja-JP" sz="900" b="0" dirty="0">
                          <a:latin typeface="+mn-ea"/>
                          <a:ea typeface="+mn-ea"/>
                        </a:rPr>
                        <a:t>※</a:t>
                      </a:r>
                      <a:r>
                        <a:rPr kumimoji="1" lang="ja-JP" altLang="en-US" sz="900" b="0" dirty="0">
                          <a:latin typeface="+mn-ea"/>
                          <a:ea typeface="+mn-ea"/>
                        </a:rPr>
                        <a:t>ご応募は大変恐縮ですが、１社につき１商品に限らせていただきます。　</a:t>
                      </a:r>
                      <a:endParaRPr kumimoji="1" lang="en-US" altLang="ja-JP" sz="900" b="0" dirty="0">
                        <a:latin typeface="+mn-ea"/>
                        <a:ea typeface="+mn-ea"/>
                      </a:endParaRPr>
                    </a:p>
                  </a:txBody>
                  <a:tcPr marL="98691" marR="98691" marT="49340" marB="49340" anchor="ctr"/>
                </a:tc>
                <a:extLst>
                  <a:ext uri="{0D108BD9-81ED-4DB2-BD59-A6C34878D82A}">
                    <a16:rowId xmlns:a16="http://schemas.microsoft.com/office/drawing/2014/main" val="10004"/>
                  </a:ext>
                </a:extLst>
              </a:tr>
              <a:tr h="309214">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募集締切</a:t>
                      </a:r>
                    </a:p>
                  </a:txBody>
                  <a:tcPr marL="98691" marR="98691" marT="49340" marB="49340" anchor="ctr"/>
                </a:tc>
                <a:tc>
                  <a:txBody>
                    <a:bodyPr/>
                    <a:lstStyle/>
                    <a:p>
                      <a:r>
                        <a:rPr kumimoji="1" lang="ja-JP" altLang="en-US" sz="1200" b="1" dirty="0">
                          <a:solidFill>
                            <a:schemeClr val="tx1"/>
                          </a:solidFill>
                          <a:latin typeface="HGｺﾞｼｯｸE" panose="020B0909000000000000" pitchFamily="49" charset="-128"/>
                          <a:ea typeface="HGｺﾞｼｯｸE" panose="020B0909000000000000" pitchFamily="49" charset="-128"/>
                        </a:rPr>
                        <a:t>２０２５年１月３１日（金）</a:t>
                      </a:r>
                      <a:endParaRPr kumimoji="1" lang="en-US" altLang="ja-JP" sz="1200" b="1" dirty="0">
                        <a:solidFill>
                          <a:schemeClr val="tx1"/>
                        </a:solidFill>
                        <a:latin typeface="HGｺﾞｼｯｸE" panose="020B0909000000000000" pitchFamily="49" charset="-128"/>
                        <a:ea typeface="HGｺﾞｼｯｸE" panose="020B0909000000000000" pitchFamily="49" charset="-128"/>
                      </a:endParaRPr>
                    </a:p>
                  </a:txBody>
                  <a:tcPr marL="98691" marR="98691" marT="49340" marB="49340" anchor="ctr"/>
                </a:tc>
                <a:extLst>
                  <a:ext uri="{0D108BD9-81ED-4DB2-BD59-A6C34878D82A}">
                    <a16:rowId xmlns:a16="http://schemas.microsoft.com/office/drawing/2014/main" val="10005"/>
                  </a:ext>
                </a:extLst>
              </a:tr>
              <a:tr h="810551">
                <a:tc>
                  <a:txBody>
                    <a:bodyPr/>
                    <a:lstStyle/>
                    <a:p>
                      <a:pPr algn="ctr"/>
                      <a:r>
                        <a:rPr kumimoji="1" lang="ja-JP" altLang="en-US" sz="1100" b="0" dirty="0">
                          <a:latin typeface="HGｺﾞｼｯｸE" panose="020B0909000000000000" pitchFamily="49" charset="-128"/>
                          <a:ea typeface="HGｺﾞｼｯｸE" panose="020B0909000000000000" pitchFamily="49" charset="-128"/>
                        </a:rPr>
                        <a:t>お申込み</a:t>
                      </a:r>
                    </a:p>
                  </a:txBody>
                  <a:tcPr marL="98691" marR="98691" marT="49340" marB="49340" anchor="ctr"/>
                </a:tc>
                <a:tc>
                  <a:txBody>
                    <a:bodyPr/>
                    <a:lstStyle/>
                    <a:p>
                      <a:r>
                        <a:rPr kumimoji="1" lang="ja-JP" altLang="en-US" sz="1000" b="0" dirty="0">
                          <a:latin typeface="+mn-ea"/>
                          <a:ea typeface="+mn-ea"/>
                        </a:rPr>
                        <a:t>下記申し込み欄に必要事項を記入のうえ、お申込み下さい。</a:t>
                      </a:r>
                    </a:p>
                    <a:p>
                      <a:r>
                        <a:rPr kumimoji="1" lang="ja-JP" altLang="en-US" sz="1000" b="1" dirty="0">
                          <a:latin typeface="+mn-ea"/>
                          <a:ea typeface="+mn-ea"/>
                        </a:rPr>
                        <a:t>申込締切後、</a:t>
                      </a:r>
                      <a:r>
                        <a:rPr kumimoji="1" lang="ja-JP" altLang="en-US" sz="1000" b="1" u="sng" dirty="0">
                          <a:latin typeface="+mn-ea"/>
                          <a:ea typeface="+mn-ea"/>
                        </a:rPr>
                        <a:t>スーパーマーケットオオゼキのバイヤーによる選考を実施いたします。</a:t>
                      </a:r>
                      <a:r>
                        <a:rPr kumimoji="1" lang="ja-JP" altLang="en-US" sz="1000" b="1" dirty="0">
                          <a:latin typeface="+mn-ea"/>
                          <a:ea typeface="+mn-ea"/>
                        </a:rPr>
                        <a:t>選考後、ご商談いただける場合には、東京商工会議所から商談会の</a:t>
                      </a:r>
                      <a:r>
                        <a:rPr kumimoji="1" lang="en-US" altLang="ja-JP" sz="1000" b="1" dirty="0">
                          <a:latin typeface="+mn-ea"/>
                          <a:ea typeface="+mn-ea"/>
                        </a:rPr>
                        <a:t>2</a:t>
                      </a:r>
                      <a:r>
                        <a:rPr kumimoji="1" lang="ja-JP" altLang="en-US" sz="1000" b="1" dirty="0">
                          <a:latin typeface="+mn-ea"/>
                          <a:ea typeface="+mn-ea"/>
                        </a:rPr>
                        <a:t>週間前までに時間を記載したメール及び請求書を発送いたします。</a:t>
                      </a:r>
                      <a:r>
                        <a:rPr kumimoji="1" lang="ja-JP" altLang="en-US" sz="1000" b="0" dirty="0">
                          <a:latin typeface="+mn-ea"/>
                          <a:ea typeface="+mn-ea"/>
                        </a:rPr>
                        <a:t>商談対象外の場合は、誠に恐縮ですが、次回以降の機会をご活用ください。</a:t>
                      </a:r>
                    </a:p>
                  </a:txBody>
                  <a:tcPr marL="98691" marR="98691" marT="49340" marB="49340" anchor="ctr"/>
                </a:tc>
                <a:extLst>
                  <a:ext uri="{0D108BD9-81ED-4DB2-BD59-A6C34878D82A}">
                    <a16:rowId xmlns:a16="http://schemas.microsoft.com/office/drawing/2014/main" val="10006"/>
                  </a:ext>
                </a:extLst>
              </a:tr>
            </a:tbl>
          </a:graphicData>
        </a:graphic>
      </p:graphicFrame>
      <p:sp>
        <p:nvSpPr>
          <p:cNvPr id="3" name="正方形/長方形 2">
            <a:extLst>
              <a:ext uri="{FF2B5EF4-FFF2-40B4-BE49-F238E27FC236}">
                <a16:creationId xmlns:a16="http://schemas.microsoft.com/office/drawing/2014/main" id="{12C51AA8-2193-6E5A-30DA-E8BF06BFE2A2}"/>
              </a:ext>
            </a:extLst>
          </p:cNvPr>
          <p:cNvSpPr/>
          <p:nvPr/>
        </p:nvSpPr>
        <p:spPr>
          <a:xfrm>
            <a:off x="386719" y="4370225"/>
            <a:ext cx="6641980" cy="7935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メイリオ" panose="020B0604030504040204" pitchFamily="50" charset="-128"/>
                <a:ea typeface="メイリオ" panose="020B0604030504040204" pitchFamily="50" charset="-128"/>
              </a:rPr>
              <a:t>◆商談会当日は、会社案内やサンプル、商品パンフレットをご持参ください。</a:t>
            </a:r>
            <a:endParaRPr kumimoji="1" lang="en-US" altLang="ja-JP" sz="9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◆会場内外問わず、調理行為、危険物の持ち込みは出来ません。</a:t>
            </a:r>
            <a:endParaRPr kumimoji="1" lang="en-US" altLang="ja-JP" sz="9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◆本商談会を契機に発生した取引等に関するトラブル・損害について、東京商工会議所は一切責任を負いかねますので、</a:t>
            </a:r>
            <a:endParaRPr kumimoji="1" lang="en-US" altLang="ja-JP" sz="9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　ご了承のうえお申し込みください。</a:t>
            </a:r>
          </a:p>
        </p:txBody>
      </p:sp>
      <p:sp>
        <p:nvSpPr>
          <p:cNvPr id="4" name="正方形/長方形 3">
            <a:extLst>
              <a:ext uri="{FF2B5EF4-FFF2-40B4-BE49-F238E27FC236}">
                <a16:creationId xmlns:a16="http://schemas.microsoft.com/office/drawing/2014/main" id="{D0965BBA-5835-D42E-242B-C3EB5B0D532B}"/>
              </a:ext>
            </a:extLst>
          </p:cNvPr>
          <p:cNvSpPr/>
          <p:nvPr/>
        </p:nvSpPr>
        <p:spPr>
          <a:xfrm>
            <a:off x="1222652" y="5070866"/>
            <a:ext cx="5950304" cy="415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chemeClr val="tx1"/>
                </a:solidFill>
                <a:latin typeface="メイリオ" panose="020B0604030504040204" pitchFamily="50" charset="-128"/>
                <a:ea typeface="メイリオ" panose="020B0604030504040204" pitchFamily="50" charset="-128"/>
              </a:rPr>
              <a:t>お申し込みの際にご提供いただいたお客様の情報は、日本政策金融公庫のほか、主催の東京商工会議所、㈱成城石井と共有のうえ当該イベントの申込受付の管理、運営上の管理に利用するほか、東京商工会議所が主催する各種事業のご案内（ＤＭ及びＦＡＸ）のために利用させていただきます。今後、ご案内が不要の場合にはお知らせください。</a:t>
            </a:r>
          </a:p>
        </p:txBody>
      </p:sp>
      <p:sp>
        <p:nvSpPr>
          <p:cNvPr id="8" name="正方形/長方形 7">
            <a:extLst>
              <a:ext uri="{FF2B5EF4-FFF2-40B4-BE49-F238E27FC236}">
                <a16:creationId xmlns:a16="http://schemas.microsoft.com/office/drawing/2014/main" id="{4FFA4DC9-A110-B7D5-D213-B5A59830CB4F}"/>
              </a:ext>
            </a:extLst>
          </p:cNvPr>
          <p:cNvSpPr/>
          <p:nvPr/>
        </p:nvSpPr>
        <p:spPr>
          <a:xfrm>
            <a:off x="177096" y="5091038"/>
            <a:ext cx="1282075" cy="415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chemeClr val="tx1"/>
                </a:solidFill>
                <a:latin typeface="メイリオ" panose="020B0604030504040204" pitchFamily="50" charset="-128"/>
                <a:ea typeface="メイリオ" panose="020B0604030504040204" pitchFamily="50" charset="-128"/>
              </a:rPr>
              <a:t>【</a:t>
            </a:r>
            <a:r>
              <a:rPr kumimoji="1" lang="ja-JP" altLang="en-US" sz="1600" b="1" dirty="0">
                <a:solidFill>
                  <a:schemeClr val="tx1"/>
                </a:solidFill>
                <a:latin typeface="メイリオ" panose="020B0604030504040204" pitchFamily="50" charset="-128"/>
                <a:ea typeface="メイリオ" panose="020B0604030504040204" pitchFamily="50" charset="-128"/>
              </a:rPr>
              <a:t>申込書</a:t>
            </a:r>
            <a:r>
              <a:rPr kumimoji="1" lang="en-US" altLang="ja-JP" sz="1600" b="1" dirty="0">
                <a:solidFill>
                  <a:schemeClr val="tx1"/>
                </a:solidFill>
                <a:latin typeface="メイリオ" panose="020B0604030504040204" pitchFamily="50" charset="-128"/>
                <a:ea typeface="メイリオ" panose="020B0604030504040204" pitchFamily="50" charset="-128"/>
              </a:rPr>
              <a:t>】</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graphicFrame>
        <p:nvGraphicFramePr>
          <p:cNvPr id="10" name="表 9">
            <a:extLst>
              <a:ext uri="{FF2B5EF4-FFF2-40B4-BE49-F238E27FC236}">
                <a16:creationId xmlns:a16="http://schemas.microsoft.com/office/drawing/2014/main" id="{501283F9-8A0E-392E-6414-510841B7AA43}"/>
              </a:ext>
            </a:extLst>
          </p:cNvPr>
          <p:cNvGraphicFramePr>
            <a:graphicFrameLocks noGrp="1"/>
          </p:cNvGraphicFramePr>
          <p:nvPr>
            <p:extLst>
              <p:ext uri="{D42A27DB-BD31-4B8C-83A1-F6EECF244321}">
                <p14:modId xmlns:p14="http://schemas.microsoft.com/office/powerpoint/2010/main" val="4003440654"/>
              </p:ext>
            </p:extLst>
          </p:nvPr>
        </p:nvGraphicFramePr>
        <p:xfrm>
          <a:off x="386719" y="5536810"/>
          <a:ext cx="6641980" cy="4879013"/>
        </p:xfrm>
        <a:graphic>
          <a:graphicData uri="http://schemas.openxmlformats.org/drawingml/2006/table">
            <a:tbl>
              <a:tblPr/>
              <a:tblGrid>
                <a:gridCol w="1798153">
                  <a:extLst>
                    <a:ext uri="{9D8B030D-6E8A-4147-A177-3AD203B41FA5}">
                      <a16:colId xmlns:a16="http://schemas.microsoft.com/office/drawing/2014/main" val="635850961"/>
                    </a:ext>
                  </a:extLst>
                </a:gridCol>
                <a:gridCol w="2718738">
                  <a:extLst>
                    <a:ext uri="{9D8B030D-6E8A-4147-A177-3AD203B41FA5}">
                      <a16:colId xmlns:a16="http://schemas.microsoft.com/office/drawing/2014/main" val="1720319964"/>
                    </a:ext>
                  </a:extLst>
                </a:gridCol>
                <a:gridCol w="2125089">
                  <a:extLst>
                    <a:ext uri="{9D8B030D-6E8A-4147-A177-3AD203B41FA5}">
                      <a16:colId xmlns:a16="http://schemas.microsoft.com/office/drawing/2014/main" val="1486180904"/>
                    </a:ext>
                  </a:extLst>
                </a:gridCol>
              </a:tblGrid>
              <a:tr h="206503">
                <a:tc gridSpan="3">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事業所名（支店・屋号）</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94105521"/>
                  </a:ext>
                </a:extLst>
              </a:tr>
              <a:tr h="206503">
                <a:tc gridSpan="3">
                  <a:txBody>
                    <a:bodyPr/>
                    <a:lstStyle/>
                    <a:p>
                      <a:pPr algn="l" fontAlgn="ctr"/>
                      <a:r>
                        <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フリガナ</a:t>
                      </a:r>
                      <a:r>
                        <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25150435"/>
                  </a:ext>
                </a:extLst>
              </a:tr>
              <a:tr h="297364">
                <a:tc gridSpan="3">
                  <a:txBody>
                    <a:bodyPr/>
                    <a:lstStyle/>
                    <a:p>
                      <a:pPr algn="r" fontAlgn="b"/>
                      <a:r>
                        <a:rPr lang="en-US" altLang="zh-CN" sz="1000" b="0" i="0" u="none" strike="noStrike" dirty="0">
                          <a:solidFill>
                            <a:srgbClr val="000000"/>
                          </a:solidFill>
                          <a:effectLst/>
                          <a:latin typeface="游ゴシック" panose="020B0400000000000000" pitchFamily="50" charset="-128"/>
                          <a:ea typeface="游ゴシック" panose="020B0400000000000000" pitchFamily="50" charset="-128"/>
                        </a:rPr>
                        <a:t>(</a:t>
                      </a:r>
                      <a:r>
                        <a:rPr lang="zh-CN" altLang="en-US" sz="1000" b="0" i="0" u="none" strike="noStrike" dirty="0">
                          <a:solidFill>
                            <a:srgbClr val="000000"/>
                          </a:solidFill>
                          <a:effectLst/>
                          <a:latin typeface="游ゴシック" panose="020B0400000000000000" pitchFamily="50" charset="-128"/>
                          <a:ea typeface="游ゴシック" panose="020B0400000000000000" pitchFamily="50" charset="-128"/>
                        </a:rPr>
                        <a:t>会員番号：　　　　　　　）</a:t>
                      </a:r>
                    </a:p>
                  </a:txBody>
                  <a:tcPr marL="8447" marR="8447" marT="844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84243326"/>
                  </a:ext>
                </a:extLst>
              </a:tr>
              <a:tr h="206503">
                <a:tc gridSpan="2">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業種・事業内容</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kumimoji="1" lang="ja-JP" altLang="en-US"/>
                    </a:p>
                  </a:txBody>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資本金</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495169740"/>
                  </a:ext>
                </a:extLst>
              </a:tr>
              <a:tr h="297364">
                <a:tc grid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b"/>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万円</a:t>
                      </a:r>
                    </a:p>
                  </a:txBody>
                  <a:tcPr marL="8447" marR="8447" marT="84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3203584"/>
                  </a:ext>
                </a:extLst>
              </a:tr>
              <a:tr h="206503">
                <a:tc gridSpan="3">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申込担当者</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72870968"/>
                  </a:ext>
                </a:extLst>
              </a:tr>
              <a:tr h="206503">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部署・役職</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氏名</a:t>
                      </a:r>
                    </a:p>
                  </a:txBody>
                  <a:tcPr marL="8447" marR="8447" marT="8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電話番号</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705810121"/>
                  </a:ext>
                </a:extLst>
              </a:tr>
              <a:tr h="374272">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023160"/>
                  </a:ext>
                </a:extLst>
              </a:tr>
              <a:tr h="341644">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メールアドレス</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912534515"/>
                  </a:ext>
                </a:extLst>
              </a:tr>
              <a:tr h="404744">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住所</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gridSpan="2">
                  <a:txBody>
                    <a:bodyPr/>
                    <a:lstStyle/>
                    <a:p>
                      <a:pPr algn="l" fontAlgn="t"/>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　　　　）</a:t>
                      </a:r>
                    </a:p>
                  </a:txBody>
                  <a:tcPr marL="8447" marR="8447" marT="844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017221794"/>
                  </a:ext>
                </a:extLst>
              </a:tr>
              <a:tr h="206503">
                <a:tc>
                  <a:txBody>
                    <a:bodyPr/>
                    <a:lstStyle/>
                    <a:p>
                      <a:pPr algn="l" fontAlgn="ctr"/>
                      <a:r>
                        <a:rPr lang="zh-CN" altLang="en-US" sz="1000" b="1" i="0" u="none" strike="noStrike" dirty="0">
                          <a:solidFill>
                            <a:srgbClr val="000000"/>
                          </a:solidFill>
                          <a:effectLst/>
                          <a:latin typeface="游ゴシック" panose="020B0400000000000000" pitchFamily="50" charset="-128"/>
                          <a:ea typeface="游ゴシック" panose="020B0400000000000000" pitchFamily="50" charset="-128"/>
                        </a:rPr>
                        <a:t>商談会参加者</a:t>
                      </a:r>
                    </a:p>
                  </a:txBody>
                  <a:tcPr marL="8447" marR="8447" marT="844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770149012"/>
                  </a:ext>
                </a:extLst>
              </a:tr>
              <a:tr h="206503">
                <a:tc gridSpan="2">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氏名</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kumimoji="1" lang="ja-JP" altLang="en-US"/>
                    </a:p>
                  </a:txBody>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部署・役職</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000610253"/>
                  </a:ext>
                </a:extLst>
              </a:tr>
              <a:tr h="206503">
                <a:tc gridSpan="2">
                  <a:txBody>
                    <a:bodyPr/>
                    <a:lstStyle/>
                    <a:p>
                      <a:pPr algn="l" fontAlgn="ctr"/>
                      <a:r>
                        <a:rPr lang="en-US" altLang="ja-JP" sz="10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フリガナ）</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1714319"/>
                  </a:ext>
                </a:extLst>
              </a:tr>
              <a:tr h="297364">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10892360"/>
                  </a:ext>
                </a:extLst>
              </a:tr>
              <a:tr h="206503">
                <a:tc gridSpan="2">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氏名</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kumimoji="1" lang="ja-JP" altLang="en-US"/>
                    </a:p>
                  </a:txBody>
                  <a:tcPr/>
                </a:tc>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部署・役職</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612664979"/>
                  </a:ext>
                </a:extLst>
              </a:tr>
              <a:tr h="206503">
                <a:tc gridSpan="2">
                  <a:txBody>
                    <a:bodyPr/>
                    <a:lstStyle/>
                    <a:p>
                      <a:pPr algn="l" fontAlgn="ctr"/>
                      <a:r>
                        <a:rPr lang="en-US" altLang="ja-JP" sz="10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フリガナ）</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858756"/>
                  </a:ext>
                </a:extLst>
              </a:tr>
              <a:tr h="297364">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11696141"/>
                  </a:ext>
                </a:extLst>
              </a:tr>
              <a:tr h="206503">
                <a:tc gridSpan="3">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商談会当日連絡先</a:t>
                      </a:r>
                      <a:r>
                        <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当日参加者の携帯電話等）</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kumimoji="1" lang="ja-JP" altLang="en-US"/>
                    </a:p>
                  </a:txBody>
                  <a:tcPr/>
                </a:tc>
                <a:tc hMerge="1">
                  <a:txBody>
                    <a:bodyPr/>
                    <a:lstStyle/>
                    <a:p>
                      <a:pPr algn="l" fontAlgn="ct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444034241"/>
                  </a:ext>
                </a:extLst>
              </a:tr>
              <a:tr h="297364">
                <a:tc gridSpan="3">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ctr" fontAlgn="ct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5406671"/>
                  </a:ext>
                </a:extLst>
              </a:tr>
            </a:tbl>
          </a:graphicData>
        </a:graphic>
      </p:graphicFrame>
    </p:spTree>
    <p:extLst>
      <p:ext uri="{BB962C8B-B14F-4D97-AF65-F5344CB8AC3E}">
        <p14:creationId xmlns:p14="http://schemas.microsoft.com/office/powerpoint/2010/main" val="13154756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1927</TotalTime>
  <Words>814</Words>
  <Application>Microsoft Office PowerPoint</Application>
  <PresentationFormat>ユーザー設定</PresentationFormat>
  <Paragraphs>88</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3</vt:i4>
      </vt:variant>
      <vt:variant>
        <vt:lpstr>スライド タイトル</vt:lpstr>
      </vt:variant>
      <vt:variant>
        <vt:i4>2</vt:i4>
      </vt:variant>
    </vt:vector>
  </HeadingPairs>
  <TitlesOfParts>
    <vt:vector size="14" baseType="lpstr">
      <vt:lpstr>HGPｺﾞｼｯｸE</vt:lpstr>
      <vt:lpstr>HGP創英角ｺﾞｼｯｸUB</vt:lpstr>
      <vt:lpstr>HGSｺﾞｼｯｸM</vt:lpstr>
      <vt:lpstr>HGS創英角ｺﾞｼｯｸUB</vt:lpstr>
      <vt:lpstr>HGｺﾞｼｯｸE</vt:lpstr>
      <vt:lpstr>メイリオ</vt:lpstr>
      <vt:lpstr>游ゴシック</vt:lpstr>
      <vt:lpstr>Arial</vt:lpstr>
      <vt:lpstr>Calibri</vt:lpstr>
      <vt:lpstr>Office テーマ</vt:lpstr>
      <vt:lpstr>デザインの設定</vt:lpstr>
      <vt:lpstr>1_デザインの設定</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個別商談会</dc:title>
  <dc:creator>廣嶋 祐子</dc:creator>
  <cp:lastModifiedBy>尚貴 渡邉</cp:lastModifiedBy>
  <cp:revision>254</cp:revision>
  <cp:lastPrinted>2025-01-16T01:30:32Z</cp:lastPrinted>
  <dcterms:created xsi:type="dcterms:W3CDTF">2019-10-15T07:51:00Z</dcterms:created>
  <dcterms:modified xsi:type="dcterms:W3CDTF">2025-01-16T01:30:35Z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0x01010004513DA450D7334EA7CC9E698A1C49B1</vt:lpwstr>
  </property>
  <property fmtid="{D5CDD505-2E9C-101B-9397-08002B2CF9AE}" pid="3" name="KSOProductBuildVer">
    <vt:lpwstr>1041-11.8.2.8500</vt:lpwstr>
  </property>
</Properties>
</file>