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6" r:id="rId4"/>
    <p:sldId id="263" r:id="rId5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00000"/>
    <a:srgbClr val="666633"/>
    <a:srgbClr val="A7B793"/>
    <a:srgbClr val="996633"/>
    <a:srgbClr val="E6E6E6"/>
    <a:srgbClr val="ABB09A"/>
    <a:srgbClr val="B2B298"/>
    <a:srgbClr val="9DAD9F"/>
    <a:srgbClr val="67A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>
        <p:scale>
          <a:sx n="150" d="100"/>
          <a:sy n="150" d="100"/>
        </p:scale>
        <p:origin x="1620" y="-2574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18831" cy="495029"/>
          </a:xfrm>
          <a:prstGeom prst="rect">
            <a:avLst/>
          </a:prstGeom>
        </p:spPr>
        <p:txBody>
          <a:bodyPr vert="horz" lIns="92528" tIns="46266" rIns="92528" bIns="462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4"/>
            <a:ext cx="2918831" cy="495029"/>
          </a:xfrm>
          <a:prstGeom prst="rect">
            <a:avLst/>
          </a:prstGeom>
        </p:spPr>
        <p:txBody>
          <a:bodyPr vert="horz" lIns="92528" tIns="46266" rIns="92528" bIns="46266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6" rIns="92528" bIns="462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2528" tIns="46266" rIns="92528" bIns="462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528" tIns="46266" rIns="92528" bIns="462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2528" tIns="46266" rIns="92528" bIns="46266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522E-35FC-C343-BD16-C754667178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1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usiness@tohgashi.co.j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0FF3F54-8AB6-538A-7A83-28333DA1AB5D}"/>
              </a:ext>
            </a:extLst>
          </p:cNvPr>
          <p:cNvSpPr/>
          <p:nvPr/>
        </p:nvSpPr>
        <p:spPr>
          <a:xfrm>
            <a:off x="325171" y="3078440"/>
            <a:ext cx="6872773" cy="1540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C26C36-426B-ABF8-6A54-A9C171BBEDCE}"/>
              </a:ext>
            </a:extLst>
          </p:cNvPr>
          <p:cNvSpPr/>
          <p:nvPr/>
        </p:nvSpPr>
        <p:spPr>
          <a:xfrm>
            <a:off x="593424" y="3572984"/>
            <a:ext cx="767989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b="1" dirty="0">
                <a:latin typeface="+mn-ea"/>
              </a:rPr>
              <a:t>①食品・雑貨の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大手バイヤー約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</a:rPr>
              <a:t>30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社</a:t>
            </a:r>
            <a:r>
              <a:rPr lang="ja-JP" altLang="en-US" sz="1500" b="1" dirty="0">
                <a:latin typeface="+mn-ea"/>
              </a:rPr>
              <a:t>が集結！</a:t>
            </a:r>
          </a:p>
          <a:p>
            <a:r>
              <a:rPr lang="ja-JP" altLang="en-US" sz="1500" b="1" dirty="0">
                <a:latin typeface="+mn-ea"/>
              </a:rPr>
              <a:t>②商談後アンケートで、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”成約”または”成約の可能性あり”が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</a:rPr>
              <a:t>82% </a:t>
            </a:r>
          </a:p>
          <a:p>
            <a:r>
              <a:rPr lang="ja-JP" altLang="en-US" sz="300" b="1" dirty="0"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300" dirty="0">
                <a:latin typeface="+mn-ea"/>
              </a:rPr>
              <a:t>　</a:t>
            </a:r>
            <a:r>
              <a:rPr lang="en-US" altLang="ja-JP" sz="600" dirty="0">
                <a:latin typeface="+mn-ea"/>
              </a:rPr>
              <a:t>※2024</a:t>
            </a:r>
            <a:r>
              <a:rPr lang="ja-JP" altLang="en-US" sz="600" dirty="0">
                <a:latin typeface="+mn-ea"/>
              </a:rPr>
              <a:t>年</a:t>
            </a:r>
            <a:r>
              <a:rPr lang="en-US" altLang="ja-JP" sz="600" dirty="0">
                <a:latin typeface="+mn-ea"/>
              </a:rPr>
              <a:t>6</a:t>
            </a:r>
            <a:r>
              <a:rPr lang="ja-JP" altLang="en-US" sz="600" dirty="0">
                <a:latin typeface="+mn-ea"/>
              </a:rPr>
              <a:t>月バイヤーアンケート結果</a:t>
            </a:r>
            <a:endParaRPr lang="ja-JP" altLang="en-US" sz="1200" dirty="0">
              <a:latin typeface="+mn-ea"/>
            </a:endParaRPr>
          </a:p>
          <a:p>
            <a:r>
              <a:rPr lang="ja-JP" altLang="en-US" sz="1500" b="1" dirty="0">
                <a:latin typeface="+mn-ea"/>
              </a:rPr>
              <a:t>③バイヤーの意見を取り入れ、さらに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売上拡大を狙うチャンス！</a:t>
            </a:r>
            <a:endParaRPr lang="en-US" altLang="ja-JP" sz="15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63D97BF-8D92-5FF8-7796-738618D0A97E}"/>
              </a:ext>
            </a:extLst>
          </p:cNvPr>
          <p:cNvSpPr/>
          <p:nvPr/>
        </p:nvSpPr>
        <p:spPr>
          <a:xfrm>
            <a:off x="1310722" y="2234707"/>
            <a:ext cx="4777753" cy="173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5171" y="6024691"/>
            <a:ext cx="75274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1"/>
                </a:solidFill>
              </a:rPr>
              <a:t>申込対象</a:t>
            </a:r>
            <a:endParaRPr lang="en-US" altLang="ja-JP" sz="2000" b="1" dirty="0">
              <a:solidFill>
                <a:schemeClr val="accent1"/>
              </a:solidFill>
            </a:endParaRPr>
          </a:p>
          <a:p>
            <a:r>
              <a:rPr lang="ja-JP" altLang="en-US" sz="1400" b="1" dirty="0"/>
              <a:t>下記の対象品目商品を製造・販売する</a:t>
            </a:r>
            <a:r>
              <a:rPr lang="ja-JP" altLang="en-US" sz="1400" b="1" u="sng" dirty="0"/>
              <a:t> 商工会議所 会員企業</a:t>
            </a:r>
            <a:endParaRPr lang="en-US" altLang="ja-JP" sz="1400" b="1" u="sng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食品</a:t>
            </a:r>
            <a:r>
              <a:rPr lang="en-US" altLang="ja-JP" sz="1400" dirty="0"/>
              <a:t>】</a:t>
            </a:r>
            <a:r>
              <a:rPr lang="ja-JP" altLang="en-US" sz="1400" dirty="0"/>
              <a:t>畜産・水産加工品、米殻・大豆加工品、調味料、菓子類、飲料・酒類 等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</a:rPr>
              <a:t>雑貨</a:t>
            </a:r>
            <a:r>
              <a:rPr lang="en-US" altLang="ja-JP" sz="1400" dirty="0">
                <a:latin typeface="メイリオ" panose="020B0604030504040204" pitchFamily="50" charset="-128"/>
              </a:rPr>
              <a:t>】</a:t>
            </a:r>
            <a:r>
              <a:rPr lang="ja-JP" altLang="en-US" sz="1400" dirty="0">
                <a:latin typeface="メイリオ" panose="020B0604030504040204" pitchFamily="50" charset="-128"/>
              </a:rPr>
              <a:t>衣料品、アクセサリー、 生活雑貨、インテリア、文具、アウトドア 等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endParaRPr lang="en-US" altLang="ja-JP" sz="1200" b="1" dirty="0"/>
          </a:p>
          <a:p>
            <a:r>
              <a:rPr lang="ja-JP" altLang="en-US" sz="2000" b="1" dirty="0">
                <a:solidFill>
                  <a:schemeClr val="accent1"/>
                </a:solidFill>
              </a:rPr>
              <a:t>参加費（１商談あたり）</a:t>
            </a:r>
            <a:r>
              <a:rPr lang="ja-JP" altLang="en-US" sz="2000" b="1" dirty="0"/>
              <a:t>・・・</a:t>
            </a:r>
            <a:r>
              <a:rPr lang="en-US" altLang="ja-JP" sz="2000" b="1" dirty="0"/>
              <a:t>3,300</a:t>
            </a:r>
            <a:r>
              <a:rPr lang="ja-JP" altLang="en-US" sz="2000" b="1" dirty="0"/>
              <a:t>円（税込）</a:t>
            </a:r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バイヤーから指名があり、商談が組まれた時点で商談数に応じて参加費が発生。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306459" y="9072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56072" y="4755604"/>
            <a:ext cx="6013458" cy="1154162"/>
            <a:chOff x="606629" y="2862286"/>
            <a:chExt cx="6568695" cy="1154162"/>
          </a:xfrm>
        </p:grpSpPr>
        <p:sp>
          <p:nvSpPr>
            <p:cNvPr id="14" name="テキスト ボックス 37"/>
            <p:cNvSpPr txBox="1">
              <a:spLocks noChangeArrowheads="1"/>
            </p:cNvSpPr>
            <p:nvPr/>
          </p:nvSpPr>
          <p:spPr bwMode="auto">
            <a:xfrm>
              <a:off x="2623701" y="2862286"/>
              <a:ext cx="4551623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solidFill>
                    <a:schemeClr val="accent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会場</a:t>
              </a:r>
              <a:r>
                <a:rPr lang="ja-JP" altLang="en-US" sz="2000" dirty="0">
                  <a:solidFill>
                    <a:schemeClr val="accent5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endParaRPr lang="en-US" altLang="ja-JP" sz="2000" dirty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1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東京商工会議所５階 </a:t>
              </a:r>
              <a:endParaRPr lang="en-US" altLang="ja-JP" sz="2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カンファレンスルーム</a:t>
              </a:r>
              <a:endPara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（千代田区丸の内</a:t>
              </a:r>
              <a:r>
                <a:rPr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3-2-2</a:t>
              </a: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 丸の内二重橋ビル）</a:t>
              </a:r>
              <a:endPara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</p:txBody>
        </p:sp>
        <p:sp>
          <p:nvSpPr>
            <p:cNvPr id="25" name="テキスト ボックス 37"/>
            <p:cNvSpPr txBox="1">
              <a:spLocks noChangeArrowheads="1"/>
            </p:cNvSpPr>
            <p:nvPr/>
          </p:nvSpPr>
          <p:spPr bwMode="auto">
            <a:xfrm>
              <a:off x="606629" y="2868218"/>
              <a:ext cx="2681983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solidFill>
                    <a:schemeClr val="accent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開催日時　　</a:t>
              </a:r>
              <a:endParaRPr lang="en-US" altLang="ja-JP" sz="20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８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月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２０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日（水）　</a:t>
              </a:r>
              <a:endPara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１０：００～１７：００</a:t>
              </a:r>
              <a:endPara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4356100" y="305260"/>
            <a:ext cx="3018008" cy="510778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７月３日（木）締切</a:t>
            </a:r>
          </a:p>
        </p:txBody>
      </p:sp>
      <p:sp>
        <p:nvSpPr>
          <p:cNvPr id="2" name="正方形/長方形 1"/>
          <p:cNvSpPr/>
          <p:nvPr/>
        </p:nvSpPr>
        <p:spPr bwMode="white">
          <a:xfrm>
            <a:off x="409645" y="3107751"/>
            <a:ext cx="2633805" cy="46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商談会のポイント</a:t>
            </a:r>
          </a:p>
        </p:txBody>
      </p:sp>
      <p:pic>
        <p:nvPicPr>
          <p:cNvPr id="30" name="図 29" descr="部屋の中で椅子に座っている人々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9E85EB8-28BC-E0FD-8049-C550DA9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85" t="16546" r="10667" b="17104"/>
          <a:stretch/>
        </p:blipFill>
        <p:spPr>
          <a:xfrm>
            <a:off x="5652516" y="4797623"/>
            <a:ext cx="1721592" cy="116960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図 3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FFAB8F-9B9D-41DE-78D6-B26724B7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75" t="22840" r="27174" b="61021"/>
          <a:stretch/>
        </p:blipFill>
        <p:spPr>
          <a:xfrm>
            <a:off x="1368850" y="882901"/>
            <a:ext cx="5064918" cy="1254829"/>
          </a:xfrm>
          <a:prstGeom prst="rect">
            <a:avLst/>
          </a:prstGeom>
        </p:spPr>
      </p:pic>
      <p:cxnSp>
        <p:nvCxnSpPr>
          <p:cNvPr id="36" name="直線コネクタ 35"/>
          <p:cNvCxnSpPr>
            <a:cxnSpLocks/>
          </p:cNvCxnSpPr>
          <p:nvPr/>
        </p:nvCxnSpPr>
        <p:spPr>
          <a:xfrm>
            <a:off x="621934" y="2473823"/>
            <a:ext cx="631580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93424" y="885090"/>
            <a:ext cx="63348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37"/>
          <p:cNvSpPr txBox="1">
            <a:spLocks noChangeArrowheads="1"/>
          </p:cNvSpPr>
          <p:nvPr/>
        </p:nvSpPr>
        <p:spPr bwMode="auto">
          <a:xfrm>
            <a:off x="356072" y="2147907"/>
            <a:ext cx="6841872" cy="815608"/>
          </a:xfrm>
          <a:prstGeom prst="rect">
            <a:avLst/>
          </a:prstGeom>
          <a:noFill/>
          <a:ln w="47625" cap="rnd" cmpd="thickThin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全国の食品・雑貨サプライヤー大募集！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普段会えない首都圏のバイヤー企業に、自社商品を直接アピールできるチャンスです。</a:t>
            </a: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対象商品をお持ちの方は、この機会にぜひお申込みください。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4172E2-8C6E-A636-42B8-2BC593A86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46" y="7908349"/>
            <a:ext cx="6788298" cy="24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9641" y="9129813"/>
            <a:ext cx="7340392" cy="10275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</a:rPr>
              <a:t>●商談はバイヤーの選定のもと決定いたします。商談先バイヤーおよび商談数の希望はお受けできませんので、予めご了承ください。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●商談が組まれた場合には、必ず全ての商談にご参加いただくことを承諾のうえ、エントリーシートをご提出ください。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●商談スケジュールは事務局にて決定し、時間帯の変更やキャンセルには応じられません。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●エントリーシートの提出は当商談会への参加、ならびにバイヤー企業との面談、斡旋、取引をお約束するものではございません。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●商談会当日は、会社案内やサンプル、商品パンフレットをご持参ください。事前のサンプル・試食の送付は受け付けておりません。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●会場内外問わず、調理行為、危険物の持ち込みは出来ません。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●本商談会を契機に発生した取引等に関するトラブル・損害について、当商工会議所及び東京商工会議所は一切責任を負いかねますので、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　ご了承の上お申込ください。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41316"/>
              </p:ext>
            </p:extLst>
          </p:nvPr>
        </p:nvGraphicFramePr>
        <p:xfrm>
          <a:off x="106240" y="773454"/>
          <a:ext cx="7347194" cy="3054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34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首都圏バイヤーマッチング商談会　開催概要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開催日程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２０２５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１０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１７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endParaRPr kumimoji="1" lang="en-US" altLang="zh-TW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商談時間は各社により異なります。詳細のご案内は開催２週間前迄にメールでご連絡します。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会　　場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東京商工会議所　５階 カンファレンスルーム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千代田区丸の内３丁目２−２ 丸の内二重橋ビル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商談形式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>
                          <a:latin typeface="+mn-ea"/>
                          <a:ea typeface="+mn-ea"/>
                        </a:rPr>
                        <a:t>バイヤー指名制商談（１商談２５分間、対面型）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9187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商談まで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の流れ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①本申込書に必要事項を記入の上お申し込みください。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②お申込後、エントリーシート（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ES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）をお送りしますので、記入の上ご提出ください。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※ES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は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社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枚まで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ご提出いただけます。（１枚につき１商品掲載可）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③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ES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の情報を元に、バイヤーが当日商談を希望する企業を選定します。バイヤーによる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　選定後、開催日の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週間前までに選定結果をメールでご連絡します。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3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２０２５年７月３日（木）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エントリーシート提出〆切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8018" y="3667980"/>
            <a:ext cx="7456417" cy="811170"/>
            <a:chOff x="70326" y="4026513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247341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026513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</a:rPr>
                <a:t>お申し込みの際にご提供いただいたお客様の情報は、当商工会議所のほか、主催の東京商工会議所、参加バイヤー企業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60693"/>
              </p:ext>
            </p:extLst>
          </p:nvPr>
        </p:nvGraphicFramePr>
        <p:xfrm>
          <a:off x="109644" y="4298244"/>
          <a:ext cx="7354791" cy="4536004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679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679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23451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234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679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6792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3066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638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6792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当日連絡先（携帯電話等）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234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当日連絡先（携帯電話等）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2345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申込カテゴリに〇を記入　</a:t>
                      </a:r>
                      <a:r>
                        <a:rPr lang="en-US" altLang="ja-JP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首都圏への催事出展（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POP UP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イベント・人員派遣あり）の可否　</a:t>
                      </a:r>
                      <a:r>
                        <a:rPr lang="en-US" altLang="ja-JP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  <a:endParaRPr kumimoji="1" lang="ja-JP" altLang="en-US" dirty="0"/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通販対応（メーカー直送・個別配送）の可否　</a:t>
                      </a:r>
                      <a:r>
                        <a:rPr lang="en-US" altLang="ja-JP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  <a:endParaRPr kumimoji="1" lang="ja-JP" altLang="en-US" dirty="0"/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2967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食品　　／　　雑貨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対応可能　　　／　　　不可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対応可能　　　／　　　不可</a:t>
                      </a:r>
                      <a:endParaRPr kumimoji="1" lang="ja-JP" altLang="en-US" dirty="0"/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  <a:tr h="4460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商談会当日、海外バイヤーとの商談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日本語）を予定しています。希望しますか？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ご希望の場合、貴社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ES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を海外輸出商社等に展開いたします（無料）。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商談を希望する  ／  商談を希望しない</a:t>
                      </a:r>
                    </a:p>
                  </a:txBody>
                  <a:tcPr marL="8536" marR="8536" marT="853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381109"/>
                  </a:ext>
                </a:extLst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109644" y="10091239"/>
            <a:ext cx="7354791" cy="69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＜申込み先＞前橋商工会議所（担当：渡邉） 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027-234‐5100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E-mail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sangyouseisakubu@maebashi-cci.or.jp</a:t>
            </a:r>
            <a:endParaRPr lang="en-US" altLang="ja-JP" sz="105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＜主催＞東京商工会議所　＜共催＞日本政策金融公庫　　＜協力＞</a:t>
            </a:r>
            <a:endParaRPr lang="en-US" altLang="zh-TW" sz="9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＜商談事務局（株式会社トーガシ内）＞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+mn-ea"/>
                <a:hlinkClick r:id="rId2"/>
              </a:rPr>
              <a:t>business@tohgashi.co.jp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050-1720-6624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D4169A-6EC2-3A59-74C8-658B95508C0E}"/>
              </a:ext>
            </a:extLst>
          </p:cNvPr>
          <p:cNvSpPr/>
          <p:nvPr/>
        </p:nvSpPr>
        <p:spPr>
          <a:xfrm>
            <a:off x="-20784" y="8823775"/>
            <a:ext cx="2558424" cy="41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5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必ずご確認ください</a:t>
            </a:r>
            <a:endPara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5AF569-EF4F-68B2-9FDF-B8FA68E7E8A3}"/>
              </a:ext>
            </a:extLst>
          </p:cNvPr>
          <p:cNvSpPr txBox="1"/>
          <p:nvPr/>
        </p:nvSpPr>
        <p:spPr>
          <a:xfrm>
            <a:off x="3573489" y="10340007"/>
            <a:ext cx="3249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日本商工会議所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888</Words>
  <Application>Microsoft Office PowerPoint</Application>
  <PresentationFormat>ユーザー設定</PresentationFormat>
  <Paragraphs>99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HGPｺﾞｼｯｸE</vt:lpstr>
      <vt:lpstr>HGｺﾞｼｯｸE</vt:lpstr>
      <vt:lpstr>メイリオ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watanabe@maebashi-cci.or.jp</cp:lastModifiedBy>
  <cp:revision>380</cp:revision>
  <cp:lastPrinted>2025-06-06T05:49:08Z</cp:lastPrinted>
  <dcterms:created xsi:type="dcterms:W3CDTF">2019-10-15T07:51:00Z</dcterms:created>
  <dcterms:modified xsi:type="dcterms:W3CDTF">2025-06-06T05:49:09Z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