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735763" cy="9866313"/>
  <p:embeddedFontLst>
    <p:embeddedFont>
      <p:font typeface="ぼくたちのゴシック2" panose="020B0600070205080204" charset="-128"/>
      <p:regular r:id="rId3"/>
    </p:embeddedFont>
    <p:embeddedFont>
      <p:font typeface="ぼくたちのゴシック2 Bold" panose="020B0600070205080204" charset="-128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96"/>
    <a:srgbClr val="FFAFBB"/>
    <a:srgbClr val="24948A"/>
    <a:srgbClr val="7BD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31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53325" cy="10696575"/>
          </a:xfrm>
          <a:custGeom>
            <a:avLst/>
            <a:gdLst/>
            <a:ahLst/>
            <a:cxnLst/>
            <a:rect l="l" t="t" r="r" b="b"/>
            <a:pathLst>
              <a:path w="7553325" h="1069657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245" t="-1068" r="-22334" b="-102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6192" y="93559"/>
            <a:ext cx="7009927" cy="9676732"/>
            <a:chOff x="0" y="-47625"/>
            <a:chExt cx="2451302" cy="33340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51302" cy="3286466"/>
            </a:xfrm>
            <a:custGeom>
              <a:avLst/>
              <a:gdLst/>
              <a:ahLst/>
              <a:cxnLst/>
              <a:rect l="l" t="t" r="r" b="b"/>
              <a:pathLst>
                <a:path w="2451302" h="3254309">
                  <a:moveTo>
                    <a:pt x="16978" y="0"/>
                  </a:moveTo>
                  <a:lnTo>
                    <a:pt x="2434324" y="0"/>
                  </a:lnTo>
                  <a:cubicBezTo>
                    <a:pt x="2443700" y="0"/>
                    <a:pt x="2451302" y="7601"/>
                    <a:pt x="2451302" y="16978"/>
                  </a:cubicBezTo>
                  <a:lnTo>
                    <a:pt x="2451302" y="3237331"/>
                  </a:lnTo>
                  <a:cubicBezTo>
                    <a:pt x="2451302" y="3246707"/>
                    <a:pt x="2443700" y="3254309"/>
                    <a:pt x="2434324" y="3254309"/>
                  </a:cubicBezTo>
                  <a:lnTo>
                    <a:pt x="16978" y="3254309"/>
                  </a:lnTo>
                  <a:cubicBezTo>
                    <a:pt x="7601" y="3254309"/>
                    <a:pt x="0" y="3246707"/>
                    <a:pt x="0" y="3237331"/>
                  </a:cubicBezTo>
                  <a:lnTo>
                    <a:pt x="0" y="16978"/>
                  </a:lnTo>
                  <a:cubicBezTo>
                    <a:pt x="0" y="7601"/>
                    <a:pt x="7601" y="0"/>
                    <a:pt x="1697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451302" cy="3301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7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7846" y="5240131"/>
            <a:ext cx="1181462" cy="1100236"/>
          </a:xfrm>
          <a:custGeom>
            <a:avLst/>
            <a:gdLst/>
            <a:ahLst/>
            <a:cxnLst/>
            <a:rect l="l" t="t" r="r" b="b"/>
            <a:pathLst>
              <a:path w="1181462" h="1100236">
                <a:moveTo>
                  <a:pt x="0" y="0"/>
                </a:moveTo>
                <a:lnTo>
                  <a:pt x="1181462" y="0"/>
                </a:lnTo>
                <a:lnTo>
                  <a:pt x="1181462" y="1100236"/>
                </a:lnTo>
                <a:lnTo>
                  <a:pt x="0" y="1100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flipH="1">
            <a:off x="3859906" y="19935"/>
            <a:ext cx="3330030" cy="782460"/>
          </a:xfrm>
          <a:custGeom>
            <a:avLst/>
            <a:gdLst/>
            <a:ahLst/>
            <a:cxnLst/>
            <a:rect l="l" t="t" r="r" b="b"/>
            <a:pathLst>
              <a:path w="3024000" h="782460">
                <a:moveTo>
                  <a:pt x="3024000" y="0"/>
                </a:moveTo>
                <a:lnTo>
                  <a:pt x="0" y="0"/>
                </a:lnTo>
                <a:lnTo>
                  <a:pt x="0" y="782460"/>
                </a:lnTo>
                <a:lnTo>
                  <a:pt x="3024000" y="782460"/>
                </a:lnTo>
                <a:lnTo>
                  <a:pt x="30240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2" name="Freeform 32"/>
          <p:cNvSpPr/>
          <p:nvPr/>
        </p:nvSpPr>
        <p:spPr>
          <a:xfrm>
            <a:off x="317800" y="5086"/>
            <a:ext cx="3509606" cy="782460"/>
          </a:xfrm>
          <a:custGeom>
            <a:avLst/>
            <a:gdLst/>
            <a:ahLst/>
            <a:cxnLst/>
            <a:rect l="l" t="t" r="r" b="b"/>
            <a:pathLst>
              <a:path w="3024000" h="782460">
                <a:moveTo>
                  <a:pt x="0" y="0"/>
                </a:moveTo>
                <a:lnTo>
                  <a:pt x="3024000" y="0"/>
                </a:lnTo>
                <a:lnTo>
                  <a:pt x="3024000" y="782460"/>
                </a:lnTo>
                <a:lnTo>
                  <a:pt x="0" y="7824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33" name="Freeform 33"/>
          <p:cNvSpPr/>
          <p:nvPr/>
        </p:nvSpPr>
        <p:spPr>
          <a:xfrm>
            <a:off x="214202" y="1680688"/>
            <a:ext cx="1181462" cy="1100236"/>
          </a:xfrm>
          <a:custGeom>
            <a:avLst/>
            <a:gdLst/>
            <a:ahLst/>
            <a:cxnLst/>
            <a:rect l="l" t="t" r="r" b="b"/>
            <a:pathLst>
              <a:path w="1181462" h="1100236">
                <a:moveTo>
                  <a:pt x="0" y="0"/>
                </a:moveTo>
                <a:lnTo>
                  <a:pt x="1181462" y="0"/>
                </a:lnTo>
                <a:lnTo>
                  <a:pt x="1181462" y="1100236"/>
                </a:lnTo>
                <a:lnTo>
                  <a:pt x="0" y="11002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flipV="1">
            <a:off x="6188464" y="5417056"/>
            <a:ext cx="1181462" cy="1100236"/>
          </a:xfrm>
          <a:custGeom>
            <a:avLst/>
            <a:gdLst/>
            <a:ahLst/>
            <a:cxnLst/>
            <a:rect l="l" t="t" r="r" b="b"/>
            <a:pathLst>
              <a:path w="1181462" h="1100236">
                <a:moveTo>
                  <a:pt x="0" y="1100237"/>
                </a:moveTo>
                <a:lnTo>
                  <a:pt x="1181462" y="1100237"/>
                </a:lnTo>
                <a:lnTo>
                  <a:pt x="1181462" y="0"/>
                </a:lnTo>
                <a:lnTo>
                  <a:pt x="0" y="0"/>
                </a:lnTo>
                <a:lnTo>
                  <a:pt x="0" y="1100237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734299" y="7802978"/>
            <a:ext cx="1841828" cy="696546"/>
          </a:xfrm>
          <a:custGeom>
            <a:avLst/>
            <a:gdLst/>
            <a:ahLst/>
            <a:cxnLst/>
            <a:rect l="l" t="t" r="r" b="b"/>
            <a:pathLst>
              <a:path w="1841828" h="696546">
                <a:moveTo>
                  <a:pt x="0" y="0"/>
                </a:moveTo>
                <a:lnTo>
                  <a:pt x="1841829" y="0"/>
                </a:lnTo>
                <a:lnTo>
                  <a:pt x="1841829" y="696546"/>
                </a:lnTo>
                <a:lnTo>
                  <a:pt x="0" y="6965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flipV="1">
            <a:off x="2859086" y="7802978"/>
            <a:ext cx="1841828" cy="696546"/>
          </a:xfrm>
          <a:custGeom>
            <a:avLst/>
            <a:gdLst/>
            <a:ahLst/>
            <a:cxnLst/>
            <a:rect l="l" t="t" r="r" b="b"/>
            <a:pathLst>
              <a:path w="1841828" h="696546">
                <a:moveTo>
                  <a:pt x="0" y="696546"/>
                </a:moveTo>
                <a:lnTo>
                  <a:pt x="1841828" y="696546"/>
                </a:lnTo>
                <a:lnTo>
                  <a:pt x="1841828" y="0"/>
                </a:lnTo>
                <a:lnTo>
                  <a:pt x="0" y="0"/>
                </a:lnTo>
                <a:lnTo>
                  <a:pt x="0" y="696546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68"/>
          <p:cNvSpPr/>
          <p:nvPr/>
        </p:nvSpPr>
        <p:spPr>
          <a:xfrm flipH="1">
            <a:off x="4983872" y="7802978"/>
            <a:ext cx="1841828" cy="696546"/>
          </a:xfrm>
          <a:custGeom>
            <a:avLst/>
            <a:gdLst/>
            <a:ahLst/>
            <a:cxnLst/>
            <a:rect l="l" t="t" r="r" b="b"/>
            <a:pathLst>
              <a:path w="1841828" h="696546">
                <a:moveTo>
                  <a:pt x="1841829" y="0"/>
                </a:moveTo>
                <a:lnTo>
                  <a:pt x="0" y="0"/>
                </a:lnTo>
                <a:lnTo>
                  <a:pt x="0" y="696546"/>
                </a:lnTo>
                <a:lnTo>
                  <a:pt x="1841829" y="696546"/>
                </a:lnTo>
                <a:lnTo>
                  <a:pt x="184182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9C7CB53F-402A-6A3D-6AB7-6A1DC076A147}"/>
              </a:ext>
            </a:extLst>
          </p:cNvPr>
          <p:cNvGrpSpPr/>
          <p:nvPr/>
        </p:nvGrpSpPr>
        <p:grpSpPr>
          <a:xfrm>
            <a:off x="629693" y="647783"/>
            <a:ext cx="1177052" cy="2551875"/>
            <a:chOff x="836149" y="886537"/>
            <a:chExt cx="1177052" cy="2551875"/>
          </a:xfrm>
        </p:grpSpPr>
        <p:sp>
          <p:nvSpPr>
            <p:cNvPr id="7" name="Freeform 7"/>
            <p:cNvSpPr/>
            <p:nvPr/>
          </p:nvSpPr>
          <p:spPr>
            <a:xfrm rot="-240000">
              <a:off x="836149" y="886537"/>
              <a:ext cx="1177052" cy="2551875"/>
            </a:xfrm>
            <a:custGeom>
              <a:avLst/>
              <a:gdLst/>
              <a:ahLst/>
              <a:cxnLst/>
              <a:rect l="l" t="t" r="r" b="b"/>
              <a:pathLst>
                <a:path w="1177052" h="2551875">
                  <a:moveTo>
                    <a:pt x="0" y="0"/>
                  </a:moveTo>
                  <a:lnTo>
                    <a:pt x="1177052" y="0"/>
                  </a:lnTo>
                  <a:lnTo>
                    <a:pt x="1177052" y="2551875"/>
                  </a:lnTo>
                  <a:lnTo>
                    <a:pt x="0" y="2551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79" name="TextBox 79"/>
            <p:cNvSpPr txBox="1"/>
            <p:nvPr/>
          </p:nvSpPr>
          <p:spPr>
            <a:xfrm rot="20596220">
              <a:off x="876235" y="1053852"/>
              <a:ext cx="1132740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ja-JP" altLang="en-US" sz="1600" spc="600" dirty="0">
                  <a:solidFill>
                    <a:srgbClr val="393837"/>
                  </a:solidFill>
                  <a:latin typeface="ぼくたちのゴシック2 Bold" panose="020B0600070205080204" charset="-128"/>
                  <a:ea typeface="ぼくたちのゴシック2 Bold" panose="020B0600070205080204" charset="-128"/>
                  <a:cs typeface="モトヤバーチ Bold"/>
                  <a:sym typeface="モトヤバーチ Bold"/>
                </a:rPr>
                <a:t>参加費</a:t>
              </a:r>
              <a:endParaRPr lang="en-US" altLang="ja-JP" sz="16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endParaRPr>
            </a:p>
            <a:p>
              <a:pPr algn="ctr">
                <a:lnSpc>
                  <a:spcPts val="2400"/>
                </a:lnSpc>
              </a:pPr>
              <a:r>
                <a:rPr lang="en-US" altLang="ja-JP" sz="1600" spc="600" dirty="0">
                  <a:solidFill>
                    <a:srgbClr val="393837"/>
                  </a:solidFill>
                  <a:latin typeface="ぼくたちのゴシック2 Bold" panose="020B0600070205080204" charset="-128"/>
                  <a:ea typeface="ぼくたちのゴシック2 Bold" panose="020B0600070205080204" charset="-128"/>
                  <a:cs typeface="モトヤバーチ Bold"/>
                  <a:sym typeface="モトヤバーチ Bold"/>
                </a:rPr>
                <a:t>500</a:t>
              </a:r>
              <a:r>
                <a:rPr lang="ja-JP" altLang="en-US" sz="1600" spc="600" dirty="0">
                  <a:solidFill>
                    <a:srgbClr val="393837"/>
                  </a:solidFill>
                  <a:latin typeface="ぼくたちのゴシック2 Bold" panose="020B0600070205080204" charset="-128"/>
                  <a:ea typeface="ぼくたちのゴシック2 Bold" panose="020B0600070205080204" charset="-128"/>
                  <a:cs typeface="モトヤバーチ Bold"/>
                  <a:sym typeface="モトヤバーチ Bold"/>
                </a:rPr>
                <a:t>円</a:t>
              </a:r>
              <a:endParaRPr lang="en-US" altLang="ja-JP" sz="12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endParaRPr>
            </a:p>
            <a:p>
              <a:pPr algn="ctr"/>
              <a:r>
                <a:rPr lang="en-US" altLang="ja-JP" sz="800" spc="600" dirty="0">
                  <a:solidFill>
                    <a:srgbClr val="393837"/>
                  </a:solidFill>
                  <a:latin typeface="ぼくたちのゴシック2 Bold" panose="020B0600070205080204" charset="-128"/>
                  <a:ea typeface="ぼくたちのゴシック2 Bold" panose="020B0600070205080204" charset="-128"/>
                  <a:cs typeface="モトヤバーチ Bold"/>
                  <a:sym typeface="モトヤバーチ Bold"/>
                </a:rPr>
                <a:t>(</a:t>
              </a:r>
              <a:r>
                <a:rPr lang="ja-JP" altLang="en-US" sz="800" spc="600" dirty="0">
                  <a:solidFill>
                    <a:srgbClr val="393837"/>
                  </a:solidFill>
                  <a:latin typeface="ぼくたちのゴシック2 Bold" panose="020B0600070205080204" charset="-128"/>
                  <a:ea typeface="ぼくたちのゴシック2 Bold" panose="020B0600070205080204" charset="-128"/>
                  <a:cs typeface="モトヤバーチ Bold"/>
                  <a:sym typeface="モトヤバーチ Bold"/>
                </a:rPr>
                <a:t>当日集金</a:t>
              </a:r>
              <a:r>
                <a:rPr lang="en-US" altLang="ja-JP" sz="800" spc="600" dirty="0">
                  <a:solidFill>
                    <a:srgbClr val="393837"/>
                  </a:solidFill>
                  <a:latin typeface="ぼくたちのゴシック2 Bold" panose="020B0600070205080204" charset="-128"/>
                  <a:ea typeface="ぼくたちのゴシック2 Bold" panose="020B0600070205080204" charset="-128"/>
                  <a:cs typeface="モトヤバーチ Bold"/>
                  <a:sym typeface="モトヤバーチ Bold"/>
                </a:rPr>
                <a:t>)</a:t>
              </a:r>
              <a:endParaRPr lang="en-US" altLang="ja-JP" sz="10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endParaRPr>
            </a:p>
          </p:txBody>
        </p:sp>
      </p:grpSp>
      <p:sp>
        <p:nvSpPr>
          <p:cNvPr id="82" name="TextBox 79">
            <a:extLst>
              <a:ext uri="{FF2B5EF4-FFF2-40B4-BE49-F238E27FC236}">
                <a16:creationId xmlns:a16="http://schemas.microsoft.com/office/drawing/2014/main" id="{700CE9A5-180C-28AE-984A-5650B204C9D4}"/>
              </a:ext>
            </a:extLst>
          </p:cNvPr>
          <p:cNvSpPr txBox="1"/>
          <p:nvPr/>
        </p:nvSpPr>
        <p:spPr>
          <a:xfrm>
            <a:off x="825825" y="1313815"/>
            <a:ext cx="605449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ja-JP" altLang="en-US" sz="3200" b="1" dirty="0">
                <a:ln/>
                <a:solidFill>
                  <a:srgbClr val="FF859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ぼくたちのゴシック2 Bold" panose="020B0600070205080204" charset="-128"/>
                <a:ea typeface="ぼくたちのゴシック2 Bold" panose="020B0600070205080204" charset="-128"/>
                <a:cs typeface="あかかね Ultra-Bold"/>
                <a:sym typeface="あかかね Ultra-Bold"/>
              </a:rPr>
              <a:t>ものづくり体験教室</a:t>
            </a:r>
            <a:endParaRPr lang="en-US" altLang="ja-JP" sz="3200" b="1" dirty="0">
              <a:ln/>
              <a:solidFill>
                <a:srgbClr val="FF859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ぼくたちのゴシック2 Bold" panose="020B0600070205080204" charset="-128"/>
              <a:ea typeface="ぼくたちのゴシック2 Bold" panose="020B0600070205080204" charset="-128"/>
              <a:cs typeface="あかかね Ultra-Bold"/>
              <a:sym typeface="あかかね Ultra-Bold"/>
            </a:endParaRPr>
          </a:p>
          <a:p>
            <a:pPr algn="ctr"/>
            <a:r>
              <a:rPr lang="ja-JP" altLang="en-US" sz="3200" b="1" dirty="0">
                <a:ln/>
                <a:solidFill>
                  <a:srgbClr val="FF859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ホバークラフトを作ろう！</a:t>
            </a:r>
            <a:endParaRPr lang="en-US" altLang="ja-JP" sz="3200" b="1" dirty="0">
              <a:ln/>
              <a:solidFill>
                <a:srgbClr val="FF859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ぼくたちのゴシック2 Bold" panose="020B0600070205080204" charset="-128"/>
              <a:ea typeface="ぼくたちのゴシック2 Bold" panose="020B0600070205080204" charset="-128"/>
              <a:cs typeface="モトヤバーチ Bold"/>
              <a:sym typeface="モトヤバーチ Bold"/>
            </a:endParaRPr>
          </a:p>
        </p:txBody>
      </p:sp>
      <p:sp>
        <p:nvSpPr>
          <p:cNvPr id="85" name="TextBox 54">
            <a:extLst>
              <a:ext uri="{FF2B5EF4-FFF2-40B4-BE49-F238E27FC236}">
                <a16:creationId xmlns:a16="http://schemas.microsoft.com/office/drawing/2014/main" id="{C8DD02C9-222B-BBAE-D3DA-B4D540BD52D3}"/>
              </a:ext>
            </a:extLst>
          </p:cNvPr>
          <p:cNvSpPr txBox="1"/>
          <p:nvPr/>
        </p:nvSpPr>
        <p:spPr>
          <a:xfrm>
            <a:off x="473226" y="2374900"/>
            <a:ext cx="678606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1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あかかね Ultra-Bold"/>
                <a:sym typeface="あかかね Ultra-Bold"/>
              </a:rPr>
              <a:t>前橋発明協会ではものづくりのおもしろさを知っていただくため、</a:t>
            </a:r>
            <a:endParaRPr lang="en-US" altLang="ja-JP" sz="1600" dirty="0">
              <a:solidFill>
                <a:srgbClr val="393837"/>
              </a:solidFill>
              <a:latin typeface="ぼくたちのゴシック2 Bold" panose="020B0600070205080204" charset="-128"/>
              <a:ea typeface="ぼくたちのゴシック2 Bold" panose="020B0600070205080204" charset="-128"/>
              <a:cs typeface="あかかね Ultra-Bold"/>
              <a:sym typeface="あかかね Ultra-Bold"/>
            </a:endParaRPr>
          </a:p>
          <a:p>
            <a:pPr algn="ctr">
              <a:spcBef>
                <a:spcPct val="0"/>
              </a:spcBef>
            </a:pPr>
            <a:r>
              <a:rPr lang="ja-JP" altLang="en-US" sz="1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あかかね Ultra-Bold"/>
                <a:sym typeface="あかかね Ultra-Bold"/>
              </a:rPr>
              <a:t>市内小学生を対象とした「ものづくり体験教室」を開催します！</a:t>
            </a:r>
            <a:endParaRPr lang="en-US" altLang="ja-JP" sz="1600" dirty="0">
              <a:solidFill>
                <a:srgbClr val="393837"/>
              </a:solidFill>
              <a:latin typeface="ぼくたちのゴシック2 Bold" panose="020B0600070205080204" charset="-128"/>
              <a:ea typeface="ぼくたちのゴシック2 Bold" panose="020B0600070205080204" charset="-128"/>
              <a:cs typeface="あかかね Ultra-Bold"/>
              <a:sym typeface="あかかね Ultra-Bold"/>
            </a:endParaRPr>
          </a:p>
          <a:p>
            <a:pPr algn="ctr">
              <a:spcBef>
                <a:spcPct val="0"/>
              </a:spcBef>
            </a:pPr>
            <a:r>
              <a:rPr lang="ja-JP" altLang="en-US" sz="1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あかかね Ultra-Bold"/>
                <a:sym typeface="あかかね Ultra-Bold"/>
              </a:rPr>
              <a:t>今回はモーター・プロペラを使った</a:t>
            </a:r>
            <a:r>
              <a:rPr lang="en-US" altLang="ja-JP" sz="1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あかかね Ultra-Bold"/>
                <a:sym typeface="あかかね Ultra-Bold"/>
              </a:rPr>
              <a:t>『</a:t>
            </a:r>
            <a:r>
              <a:rPr lang="ja-JP" altLang="en-US" sz="1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あかかね Ultra-Bold"/>
                <a:sym typeface="あかかね Ultra-Bold"/>
              </a:rPr>
              <a:t>ホバークラフト</a:t>
            </a:r>
            <a:r>
              <a:rPr lang="en-US" altLang="ja-JP" sz="1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あかかね Ultra-Bold"/>
                <a:sym typeface="あかかね Ultra-Bold"/>
              </a:rPr>
              <a:t>』</a:t>
            </a:r>
            <a:r>
              <a:rPr lang="ja-JP" altLang="en-US" sz="1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あかかね Ultra-Bold"/>
                <a:sym typeface="あかかね Ultra-Bold"/>
              </a:rPr>
              <a:t>を製作します。</a:t>
            </a:r>
            <a:endParaRPr lang="en-US" altLang="ja-JP" sz="1600" dirty="0">
              <a:solidFill>
                <a:srgbClr val="393837"/>
              </a:solidFill>
              <a:latin typeface="ぼくたちのゴシック2 Bold" panose="020B0600070205080204" charset="-128"/>
              <a:ea typeface="ぼくたちのゴシック2 Bold" panose="020B0600070205080204" charset="-128"/>
              <a:cs typeface="あかかね Ultra-Bold"/>
              <a:sym typeface="あかかね Ultra-Bold"/>
            </a:endParaRPr>
          </a:p>
        </p:txBody>
      </p:sp>
      <p:cxnSp>
        <p:nvCxnSpPr>
          <p:cNvPr id="92" name="AutoShape 51">
            <a:extLst>
              <a:ext uri="{FF2B5EF4-FFF2-40B4-BE49-F238E27FC236}">
                <a16:creationId xmlns:a16="http://schemas.microsoft.com/office/drawing/2014/main" id="{8B87FC0F-80B8-7034-DCE9-26B22FE214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8551" y="7327900"/>
            <a:ext cx="6442710" cy="0"/>
          </a:xfrm>
          <a:prstGeom prst="straightConnector1">
            <a:avLst/>
          </a:prstGeom>
          <a:noFill/>
          <a:ln w="3175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681996CD-6889-D40C-C027-1340AD0E4BD5}"/>
              </a:ext>
            </a:extLst>
          </p:cNvPr>
          <p:cNvSpPr txBox="1"/>
          <p:nvPr/>
        </p:nvSpPr>
        <p:spPr>
          <a:xfrm>
            <a:off x="1936869" y="7393057"/>
            <a:ext cx="3942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ものづくり体験教室申込書</a:t>
            </a:r>
            <a:endParaRPr lang="en-US" altLang="ja-JP" b="1" spc="600" dirty="0">
              <a:solidFill>
                <a:srgbClr val="393837"/>
              </a:solidFill>
              <a:latin typeface="ぼくたちのゴシック2 Bold" panose="020B0600070205080204" charset="-128"/>
              <a:ea typeface="ぼくたちのゴシック2 Bold" panose="020B0600070205080204" charset="-128"/>
              <a:cs typeface="モトヤバーチ Bold"/>
              <a:sym typeface="モトヤバーチ Bold"/>
            </a:endParaRPr>
          </a:p>
        </p:txBody>
      </p:sp>
      <p:graphicFrame>
        <p:nvGraphicFramePr>
          <p:cNvPr id="95" name="表 94">
            <a:extLst>
              <a:ext uri="{FF2B5EF4-FFF2-40B4-BE49-F238E27FC236}">
                <a16:creationId xmlns:a16="http://schemas.microsoft.com/office/drawing/2014/main" id="{A4796306-D674-F6C3-4F41-A3FBA9479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423630"/>
              </p:ext>
            </p:extLst>
          </p:nvPr>
        </p:nvGraphicFramePr>
        <p:xfrm>
          <a:off x="457899" y="7796919"/>
          <a:ext cx="6673663" cy="1588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423">
                  <a:extLst>
                    <a:ext uri="{9D8B030D-6E8A-4147-A177-3AD203B41FA5}">
                      <a16:colId xmlns:a16="http://schemas.microsoft.com/office/drawing/2014/main" val="2760986148"/>
                    </a:ext>
                  </a:extLst>
                </a:gridCol>
                <a:gridCol w="2322440">
                  <a:extLst>
                    <a:ext uri="{9D8B030D-6E8A-4147-A177-3AD203B41FA5}">
                      <a16:colId xmlns:a16="http://schemas.microsoft.com/office/drawing/2014/main" val="3882796822"/>
                    </a:ext>
                  </a:extLst>
                </a:gridCol>
                <a:gridCol w="815440">
                  <a:extLst>
                    <a:ext uri="{9D8B030D-6E8A-4147-A177-3AD203B41FA5}">
                      <a16:colId xmlns:a16="http://schemas.microsoft.com/office/drawing/2014/main" val="3885864979"/>
                    </a:ext>
                  </a:extLst>
                </a:gridCol>
                <a:gridCol w="2156360">
                  <a:extLst>
                    <a:ext uri="{9D8B030D-6E8A-4147-A177-3AD203B41FA5}">
                      <a16:colId xmlns:a16="http://schemas.microsoft.com/office/drawing/2014/main" val="2088759391"/>
                    </a:ext>
                  </a:extLst>
                </a:gridCol>
              </a:tblGrid>
              <a:tr h="6968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ぼくたちのゴシック2 Bold" panose="020B0600070205080204" charset="-128"/>
                          <a:ea typeface="ぼくたちのゴシック2 Bold" panose="020B0600070205080204" charset="-128"/>
                        </a:rPr>
                        <a:t>参加の部</a:t>
                      </a:r>
                      <a:endParaRPr kumimoji="1" lang="en-US" altLang="ja-JP" b="0" dirty="0">
                        <a:solidFill>
                          <a:schemeClr val="tx1"/>
                        </a:solidFill>
                        <a:latin typeface="ぼくたちのゴシック2 Bold" panose="020B0600070205080204" charset="-128"/>
                        <a:ea typeface="ぼくたちのゴシック2 Bold" panose="020B0600070205080204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ぼくたちのゴシック2 Bold" panose="020B0600070205080204" charset="-128"/>
                          <a:ea typeface="ぼくたちのゴシック2 Bold" panose="020B0600070205080204" charset="-128"/>
                        </a:rPr>
                        <a:t>（いずれかに〇）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ぼくたちのゴシック2 Bold" panose="020B0600070205080204" charset="-128"/>
                          <a:ea typeface="ぼくたちのゴシック2 Bold" panose="020B0600070205080204" charset="-128"/>
                        </a:rPr>
                        <a:t>午前の部・午後の部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ぼくたちのゴシック2 Bold" panose="020B0600070205080204" charset="-128"/>
                          <a:ea typeface="ぼくたちのゴシック2 Bold" panose="020B0600070205080204" charset="-128"/>
                        </a:rPr>
                        <a:t>電話</a:t>
                      </a:r>
                      <a:endParaRPr kumimoji="1" lang="en-US" altLang="ja-JP" b="0" dirty="0">
                        <a:solidFill>
                          <a:schemeClr val="tx1"/>
                        </a:solidFill>
                        <a:latin typeface="ぼくたちのゴシック2 Bold" panose="020B0600070205080204" charset="-128"/>
                        <a:ea typeface="ぼくたちのゴシック2 Bold" panose="020B0600070205080204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ぼくたちのゴシック2 Bold" panose="020B0600070205080204" charset="-128"/>
                          <a:ea typeface="ぼくたちのゴシック2 Bold" panose="020B0600070205080204" charset="-128"/>
                        </a:rPr>
                        <a:t>(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ぼくたちのゴシック2 Bold" panose="020B0600070205080204" charset="-128"/>
                          <a:ea typeface="ぼくたちのゴシック2 Bold" panose="020B0600070205080204" charset="-128"/>
                        </a:rPr>
                        <a:t>当日連絡先</a:t>
                      </a: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ぼくたちのゴシック2 Bold" panose="020B0600070205080204" charset="-128"/>
                          <a:ea typeface="ぼくたちのゴシック2 Bold" panose="020B0600070205080204" charset="-128"/>
                        </a:rPr>
                        <a:t>)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ぼくたちのゴシック2 Bold" panose="020B0600070205080204" charset="-128"/>
                        <a:ea typeface="ぼくたちのゴシック2 Bold" panose="020B060007020508020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b="0" dirty="0">
                        <a:solidFill>
                          <a:schemeClr val="tx1"/>
                        </a:solidFill>
                        <a:latin typeface="ぼくたちのゴシック2 Bold" panose="020B0600070205080204" charset="-128"/>
                        <a:ea typeface="ぼくたちのゴシック2 Bold" panose="020B060007020508020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781183"/>
                  </a:ext>
                </a:extLst>
              </a:tr>
              <a:tr h="846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ぼくたちのゴシック2 Bold" panose="020B0600070205080204" charset="-128"/>
                          <a:ea typeface="ぼくたちのゴシック2 Bold" panose="020B0600070205080204" charset="-128"/>
                        </a:rPr>
                        <a:t>（ふりがな）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ぼくたちのゴシック2 Bold" panose="020B0600070205080204" charset="-128"/>
                        <a:ea typeface="ぼくたちのゴシック2 Bold" panose="020B0600070205080204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ぼくたちのゴシック2 Bold" panose="020B0600070205080204" charset="-128"/>
                          <a:ea typeface="ぼくたちのゴシック2 Bold" panose="020B0600070205080204" charset="-128"/>
                        </a:rPr>
                        <a:t>参加者名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1050" b="0" dirty="0">
                        <a:solidFill>
                          <a:schemeClr val="tx1"/>
                        </a:solidFill>
                        <a:latin typeface="ぼくたちのゴシック2 Bold" panose="020B0600070205080204" charset="-128"/>
                        <a:ea typeface="ぼくたちのゴシック2 Bold" panose="020B0600070205080204" charset="-128"/>
                      </a:endParaRPr>
                    </a:p>
                    <a:p>
                      <a:pPr algn="r"/>
                      <a:endParaRPr kumimoji="1" lang="en-US" altLang="ja-JP" sz="1050" b="0" dirty="0">
                        <a:solidFill>
                          <a:schemeClr val="tx1"/>
                        </a:solidFill>
                        <a:latin typeface="ぼくたちのゴシック2 Bold" panose="020B0600070205080204" charset="-128"/>
                        <a:ea typeface="ぼくたちのゴシック2 Bold" panose="020B0600070205080204" charset="-128"/>
                      </a:endParaRPr>
                    </a:p>
                    <a:p>
                      <a:pPr algn="r"/>
                      <a:endParaRPr kumimoji="1" lang="en-US" altLang="ja-JP" sz="1050" b="0" dirty="0">
                        <a:solidFill>
                          <a:schemeClr val="tx1"/>
                        </a:solidFill>
                        <a:latin typeface="ぼくたちのゴシック2 Bold" panose="020B0600070205080204" charset="-128"/>
                        <a:ea typeface="ぼくたちのゴシック2 Bold" panose="020B0600070205080204" charset="-128"/>
                      </a:endParaRPr>
                    </a:p>
                    <a:p>
                      <a:pPr algn="r"/>
                      <a:endParaRPr kumimoji="1" lang="en-US" altLang="ja-JP" sz="1050" b="0" dirty="0">
                        <a:solidFill>
                          <a:schemeClr val="tx1"/>
                        </a:solidFill>
                        <a:latin typeface="ぼくたちのゴシック2 Bold" panose="020B0600070205080204" charset="-128"/>
                        <a:ea typeface="ぼくたちのゴシック2 Bold" panose="020B0600070205080204" charset="-128"/>
                      </a:endParaRPr>
                    </a:p>
                    <a:p>
                      <a:pPr algn="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ぼくたちのゴシック2 Bold" panose="020B0600070205080204" charset="-128"/>
                          <a:ea typeface="ぼくたちのゴシック2 Bold" panose="020B0600070205080204" charset="-128"/>
                        </a:rPr>
                        <a:t>西暦　　　年　　　月　　　日生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ぼくたちのゴシック2 Bold" panose="020B0600070205080204" charset="-128"/>
                          <a:ea typeface="ぼくたちのゴシック2 Bold" panose="020B0600070205080204" charset="-128"/>
                        </a:rPr>
                        <a:t>学年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ぼくたちのゴシック2 Bold" panose="020B0600070205080204" charset="-128"/>
                          <a:ea typeface="ぼくたちのゴシック2 Bold" panose="020B0600070205080204" charset="-128"/>
                        </a:rPr>
                        <a:t>小学　　　年生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349307"/>
                  </a:ext>
                </a:extLst>
              </a:tr>
            </a:tbl>
          </a:graphicData>
        </a:graphic>
      </p:graphicFrame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8201BF5E-845E-E462-266E-00C0DBBF1BFF}"/>
              </a:ext>
            </a:extLst>
          </p:cNvPr>
          <p:cNvGrpSpPr/>
          <p:nvPr/>
        </p:nvGrpSpPr>
        <p:grpSpPr>
          <a:xfrm>
            <a:off x="400906" y="9686825"/>
            <a:ext cx="6997437" cy="996183"/>
            <a:chOff x="400906" y="9626867"/>
            <a:chExt cx="6997437" cy="996183"/>
          </a:xfrm>
        </p:grpSpPr>
        <p:grpSp>
          <p:nvGrpSpPr>
            <p:cNvPr id="96" name="グループ化 95">
              <a:extLst>
                <a:ext uri="{FF2B5EF4-FFF2-40B4-BE49-F238E27FC236}">
                  <a16:creationId xmlns:a16="http://schemas.microsoft.com/office/drawing/2014/main" id="{0E543883-36B9-A795-2297-6D6EB884B247}"/>
                </a:ext>
              </a:extLst>
            </p:cNvPr>
            <p:cNvGrpSpPr/>
            <p:nvPr/>
          </p:nvGrpSpPr>
          <p:grpSpPr>
            <a:xfrm>
              <a:off x="400906" y="9626867"/>
              <a:ext cx="6997437" cy="996183"/>
              <a:chOff x="372488" y="9374459"/>
              <a:chExt cx="6997437" cy="996183"/>
            </a:xfrm>
          </p:grpSpPr>
          <p:grpSp>
            <p:nvGrpSpPr>
              <p:cNvPr id="8" name="Group 8"/>
              <p:cNvGrpSpPr/>
              <p:nvPr/>
            </p:nvGrpSpPr>
            <p:grpSpPr>
              <a:xfrm>
                <a:off x="372488" y="9374459"/>
                <a:ext cx="6840000" cy="961653"/>
                <a:chOff x="0" y="-47625"/>
                <a:chExt cx="2451302" cy="344635"/>
              </a:xfrm>
            </p:grpSpPr>
            <p:sp>
              <p:nvSpPr>
                <p:cNvPr id="9" name="Freeform 9"/>
                <p:cNvSpPr/>
                <p:nvPr/>
              </p:nvSpPr>
              <p:spPr>
                <a:xfrm>
                  <a:off x="0" y="0"/>
                  <a:ext cx="2451302" cy="297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1302" h="297010">
                      <a:moveTo>
                        <a:pt x="5659" y="0"/>
                      </a:moveTo>
                      <a:lnTo>
                        <a:pt x="2445642" y="0"/>
                      </a:lnTo>
                      <a:cubicBezTo>
                        <a:pt x="2448768" y="0"/>
                        <a:pt x="2451302" y="2534"/>
                        <a:pt x="2451302" y="5659"/>
                      </a:cubicBezTo>
                      <a:lnTo>
                        <a:pt x="2451302" y="291351"/>
                      </a:lnTo>
                      <a:cubicBezTo>
                        <a:pt x="2451302" y="294476"/>
                        <a:pt x="2448768" y="297010"/>
                        <a:pt x="2445642" y="297010"/>
                      </a:cubicBezTo>
                      <a:lnTo>
                        <a:pt x="5659" y="297010"/>
                      </a:lnTo>
                      <a:cubicBezTo>
                        <a:pt x="2534" y="297010"/>
                        <a:pt x="0" y="294476"/>
                        <a:pt x="0" y="291351"/>
                      </a:cubicBezTo>
                      <a:lnTo>
                        <a:pt x="0" y="5659"/>
                      </a:lnTo>
                      <a:cubicBezTo>
                        <a:pt x="0" y="2534"/>
                        <a:pt x="2534" y="0"/>
                        <a:pt x="56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0" name="TextBox 10"/>
                <p:cNvSpPr txBox="1"/>
                <p:nvPr/>
              </p:nvSpPr>
              <p:spPr>
                <a:xfrm>
                  <a:off x="0" y="-47625"/>
                  <a:ext cx="2451302" cy="34463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872"/>
                    </a:lnSpc>
                  </a:pPr>
                  <a:endParaRPr/>
                </a:p>
              </p:txBody>
            </p:sp>
          </p:grpSp>
          <p:sp>
            <p:nvSpPr>
              <p:cNvPr id="20" name="TextBox 20"/>
              <p:cNvSpPr txBox="1"/>
              <p:nvPr/>
            </p:nvSpPr>
            <p:spPr>
              <a:xfrm>
                <a:off x="3359830" y="9540023"/>
                <a:ext cx="776828" cy="35355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540"/>
                  </a:lnSpc>
                  <a:spcBef>
                    <a:spcPct val="0"/>
                  </a:spcBef>
                </a:pPr>
                <a:r>
                  <a:rPr lang="ja-JP" altLang="en-US" sz="1000" dirty="0">
                    <a:solidFill>
                      <a:srgbClr val="393837"/>
                    </a:solidFill>
                    <a:latin typeface="ぼくたちのゴシック2 Bold"/>
                    <a:ea typeface="ぼくたちのゴシック2 Bold"/>
                    <a:cs typeface="ぼくたちのゴシック2 Bold"/>
                    <a:sym typeface="ぼくたちのゴシック2 Bold"/>
                  </a:rPr>
                  <a:t>お申込み</a:t>
                </a:r>
                <a:endParaRPr lang="en-US" altLang="ja-JP" sz="1000" dirty="0">
                  <a:solidFill>
                    <a:srgbClr val="393837"/>
                  </a:solidFill>
                  <a:latin typeface="ぼくたちのゴシック2 Bold"/>
                  <a:ea typeface="ぼくたちのゴシック2 Bold"/>
                  <a:cs typeface="ぼくたちのゴシック2 Bold"/>
                  <a:sym typeface="ぼくたちのゴシック2 Bold"/>
                </a:endParaRPr>
              </a:p>
              <a:p>
                <a:pPr algn="l">
                  <a:lnSpc>
                    <a:spcPts val="1540"/>
                  </a:lnSpc>
                  <a:spcBef>
                    <a:spcPct val="0"/>
                  </a:spcBef>
                </a:pPr>
                <a:r>
                  <a:rPr lang="en-US" sz="1000" dirty="0" err="1">
                    <a:solidFill>
                      <a:srgbClr val="393837"/>
                    </a:solidFill>
                    <a:latin typeface="ぼくたちのゴシック2 Bold"/>
                    <a:ea typeface="ぼくたちのゴシック2 Bold"/>
                    <a:cs typeface="ぼくたちのゴシック2 Bold"/>
                    <a:sym typeface="ぼくたちのゴシック2 Bold"/>
                  </a:rPr>
                  <a:t>お問合せ</a:t>
                </a:r>
                <a:endParaRPr lang="en-US" sz="1000" dirty="0">
                  <a:solidFill>
                    <a:srgbClr val="393837"/>
                  </a:solidFill>
                  <a:latin typeface="ぼくたちのゴシック2 Bold"/>
                  <a:ea typeface="ぼくたちのゴシック2 Bold"/>
                  <a:cs typeface="ぼくたちのゴシック2 Bold"/>
                  <a:sym typeface="ぼくたちのゴシック2 Bold"/>
                </a:endParaRP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860884" y="9567002"/>
                <a:ext cx="1889147" cy="68865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ja-JP" altLang="en-US" sz="1000" dirty="0">
                    <a:solidFill>
                      <a:srgbClr val="393837"/>
                    </a:solidFill>
                    <a:latin typeface="ぼくたちのゴシック2 Bold" panose="020B0600070205080204" charset="-128"/>
                    <a:ea typeface="ぼくたちのゴシック2 Bold" panose="020B0600070205080204" charset="-128"/>
                    <a:cs typeface="ぼくたちのゴシック2"/>
                    <a:sym typeface="ぼくたちのゴシック2"/>
                  </a:rPr>
                  <a:t>前橋発明協会</a:t>
                </a:r>
                <a:endParaRPr lang="en-US" altLang="ja-JP" sz="1000" dirty="0">
                  <a:solidFill>
                    <a:srgbClr val="393837"/>
                  </a:solidFill>
                  <a:latin typeface="ぼくたちのゴシック2 Bold" panose="020B0600070205080204" charset="-128"/>
                  <a:ea typeface="ぼくたちのゴシック2 Bold" panose="020B0600070205080204" charset="-128"/>
                  <a:cs typeface="ぼくたちのゴシック2"/>
                  <a:sym typeface="ぼくたちのゴシック2"/>
                </a:endParaRPr>
              </a:p>
              <a:p>
                <a:pPr>
                  <a:lnSpc>
                    <a:spcPts val="1400"/>
                  </a:lnSpc>
                  <a:spcBef>
                    <a:spcPct val="0"/>
                  </a:spcBef>
                </a:pPr>
                <a:r>
                  <a:rPr lang="ja-JP" altLang="en-US" sz="1000" dirty="0">
                    <a:solidFill>
                      <a:srgbClr val="393837"/>
                    </a:solidFill>
                    <a:latin typeface="ぼくたちのゴシック2 Bold" panose="020B0600070205080204" charset="-128"/>
                    <a:ea typeface="ぼくたちのゴシック2 Bold" panose="020B0600070205080204" charset="-128"/>
                    <a:cs typeface="ぼくたちのゴシック2"/>
                    <a:sym typeface="ぼくたちのゴシック2"/>
                  </a:rPr>
                  <a:t>前橋商工会議所</a:t>
                </a:r>
                <a:endParaRPr lang="en-US" altLang="ja-JP" sz="1000" dirty="0">
                  <a:solidFill>
                    <a:srgbClr val="393837"/>
                  </a:solidFill>
                  <a:latin typeface="ぼくたちのゴシック2 Bold" panose="020B0600070205080204" charset="-128"/>
                  <a:ea typeface="ぼくたちのゴシック2 Bold" panose="020B0600070205080204" charset="-128"/>
                  <a:cs typeface="ぼくたちのゴシック2"/>
                  <a:sym typeface="ぼくたちのゴシック2"/>
                </a:endParaRPr>
              </a:p>
              <a:p>
                <a:pPr>
                  <a:lnSpc>
                    <a:spcPts val="1400"/>
                  </a:lnSpc>
                  <a:spcBef>
                    <a:spcPct val="0"/>
                  </a:spcBef>
                </a:pPr>
                <a:r>
                  <a:rPr lang="ja-JP" altLang="en-US" sz="1000" dirty="0">
                    <a:solidFill>
                      <a:srgbClr val="393837"/>
                    </a:solidFill>
                    <a:latin typeface="ぼくたちのゴシック2 Bold" panose="020B0600070205080204" charset="-128"/>
                    <a:ea typeface="ぼくたちのゴシック2 Bold" panose="020B0600070205080204" charset="-128"/>
                    <a:cs typeface="ぼくたちのゴシック2"/>
                    <a:sym typeface="ぼくたちのゴシック2"/>
                  </a:rPr>
                  <a:t>前橋少年少女発明クラブ</a:t>
                </a:r>
                <a:endParaRPr lang="en-US" altLang="ja-JP" sz="1000" dirty="0">
                  <a:solidFill>
                    <a:srgbClr val="393837"/>
                  </a:solidFill>
                  <a:latin typeface="ぼくたちのゴシック2 Bold" panose="020B0600070205080204" charset="-128"/>
                  <a:ea typeface="ぼくたちのゴシック2 Bold" panose="020B0600070205080204" charset="-128"/>
                  <a:cs typeface="ぼくたちのゴシック2"/>
                  <a:sym typeface="ぼくたちのゴシック2"/>
                </a:endParaRPr>
              </a:p>
              <a:p>
                <a:pPr>
                  <a:lnSpc>
                    <a:spcPts val="1400"/>
                  </a:lnSpc>
                  <a:spcBef>
                    <a:spcPct val="0"/>
                  </a:spcBef>
                </a:pPr>
                <a:r>
                  <a:rPr lang="ja-JP" altLang="en-US" sz="1000" dirty="0">
                    <a:solidFill>
                      <a:srgbClr val="393837"/>
                    </a:solidFill>
                    <a:latin typeface="ぼくたちのゴシック2 Bold" panose="020B0600070205080204" charset="-128"/>
                    <a:ea typeface="ぼくたちのゴシック2 Bold" panose="020B0600070205080204" charset="-128"/>
                    <a:cs typeface="ぼくたちのゴシック2"/>
                    <a:sym typeface="ぼくたちのゴシック2"/>
                  </a:rPr>
                  <a:t>前橋市教育委員会</a:t>
                </a:r>
                <a:endParaRPr lang="en-US" sz="1000" dirty="0">
                  <a:solidFill>
                    <a:srgbClr val="393837"/>
                  </a:solidFill>
                  <a:latin typeface="ぼくたちのゴシック2 Bold" panose="020B0600070205080204" charset="-128"/>
                  <a:ea typeface="ぼくたちのゴシック2 Bold" panose="020B0600070205080204" charset="-128"/>
                  <a:cs typeface="ぼくたちのゴシック2"/>
                  <a:sym typeface="ぼくたちのゴシック2"/>
                </a:endParaRP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520538" y="9548408"/>
                <a:ext cx="498104" cy="7382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540"/>
                  </a:lnSpc>
                  <a:spcBef>
                    <a:spcPct val="0"/>
                  </a:spcBef>
                </a:pPr>
                <a:r>
                  <a:rPr lang="en-US" sz="1000" dirty="0" err="1">
                    <a:solidFill>
                      <a:srgbClr val="393837"/>
                    </a:solidFill>
                    <a:latin typeface="ぼくたちのゴシック2 Bold"/>
                    <a:ea typeface="ぼくたちのゴシック2 Bold"/>
                    <a:cs typeface="ぼくたちのゴシック2 Bold"/>
                    <a:sym typeface="ぼくたちのゴシック2 Bold"/>
                  </a:rPr>
                  <a:t>主催</a:t>
                </a:r>
                <a:endParaRPr lang="en-US" sz="1000" dirty="0">
                  <a:solidFill>
                    <a:srgbClr val="393837"/>
                  </a:solidFill>
                  <a:latin typeface="ぼくたちのゴシック2 Bold"/>
                  <a:ea typeface="ぼくたちのゴシック2 Bold"/>
                  <a:cs typeface="ぼくたちのゴシック2 Bold"/>
                  <a:sym typeface="ぼくたちのゴシック2 Bold"/>
                </a:endParaRPr>
              </a:p>
              <a:p>
                <a:pPr>
                  <a:lnSpc>
                    <a:spcPts val="1540"/>
                  </a:lnSpc>
                  <a:spcBef>
                    <a:spcPct val="0"/>
                  </a:spcBef>
                </a:pPr>
                <a:r>
                  <a:rPr lang="ja-JP" altLang="en-US" sz="1000" dirty="0">
                    <a:solidFill>
                      <a:srgbClr val="393837"/>
                    </a:solidFill>
                    <a:latin typeface="ぼくたちのゴシック2 Bold"/>
                    <a:ea typeface="ぼくたちのゴシック2 Bold"/>
                    <a:cs typeface="ぼくたちのゴシック2 Bold"/>
                    <a:sym typeface="ぼくたちのゴシック2 Bold"/>
                  </a:rPr>
                  <a:t>共催</a:t>
                </a:r>
                <a:endParaRPr lang="en-US" altLang="ja-JP" sz="1000" dirty="0">
                  <a:solidFill>
                    <a:srgbClr val="393837"/>
                  </a:solidFill>
                  <a:latin typeface="ぼくたちのゴシック2 Bold"/>
                  <a:ea typeface="ぼくたちのゴシック2 Bold"/>
                  <a:cs typeface="ぼくたちのゴシック2 Bold"/>
                  <a:sym typeface="ぼくたちのゴシック2 Bold"/>
                </a:endParaRPr>
              </a:p>
              <a:p>
                <a:pPr>
                  <a:lnSpc>
                    <a:spcPts val="1540"/>
                  </a:lnSpc>
                  <a:spcBef>
                    <a:spcPct val="0"/>
                  </a:spcBef>
                </a:pPr>
                <a:r>
                  <a:rPr lang="en-US" altLang="ja-JP" sz="1000" dirty="0" err="1">
                    <a:solidFill>
                      <a:srgbClr val="393837"/>
                    </a:solidFill>
                    <a:latin typeface="ぼくたちのゴシック2 Bold"/>
                    <a:ea typeface="ぼくたちのゴシック2 Bold"/>
                    <a:cs typeface="ぼくたちのゴシック2 Bold"/>
                    <a:sym typeface="ぼくたちのゴシック2 Bold"/>
                  </a:rPr>
                  <a:t>協力</a:t>
                </a:r>
                <a:endParaRPr lang="en-US" altLang="ja-JP" sz="1000" dirty="0">
                  <a:solidFill>
                    <a:srgbClr val="393837"/>
                  </a:solidFill>
                  <a:latin typeface="ぼくたちのゴシック2 Bold"/>
                  <a:ea typeface="ぼくたちのゴシック2 Bold"/>
                  <a:cs typeface="ぼくたちのゴシック2 Bold"/>
                  <a:sym typeface="ぼくたちのゴシック2 Bold"/>
                </a:endParaRPr>
              </a:p>
              <a:p>
                <a:pPr>
                  <a:lnSpc>
                    <a:spcPts val="1540"/>
                  </a:lnSpc>
                  <a:spcBef>
                    <a:spcPct val="0"/>
                  </a:spcBef>
                </a:pPr>
                <a:r>
                  <a:rPr lang="ja-JP" altLang="en-US" sz="1000" dirty="0">
                    <a:solidFill>
                      <a:srgbClr val="393837"/>
                    </a:solidFill>
                    <a:latin typeface="ぼくたちのゴシック2 Bold"/>
                    <a:ea typeface="ぼくたちのゴシック2 Bold"/>
                    <a:cs typeface="ぼくたちのゴシック2 Bold"/>
                    <a:sym typeface="ぼくたちのゴシック2 Bold"/>
                  </a:rPr>
                  <a:t>後援</a:t>
                </a:r>
                <a:endParaRPr lang="en-US" sz="1000" dirty="0">
                  <a:solidFill>
                    <a:srgbClr val="393837"/>
                  </a:solidFill>
                  <a:latin typeface="ぼくたちのゴシック2 Bold"/>
                  <a:ea typeface="ぼくたちのゴシック2 Bold"/>
                  <a:cs typeface="ぼくたちのゴシック2 Bold"/>
                  <a:sym typeface="ぼくたちのゴシック2 Bold"/>
                </a:endParaRP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866846" y="9734472"/>
                <a:ext cx="2684881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200"/>
                  </a:lnSpc>
                </a:pPr>
                <a:endParaRPr lang="en-US" sz="1000" dirty="0">
                  <a:solidFill>
                    <a:srgbClr val="393837"/>
                  </a:solidFill>
                  <a:latin typeface="ぼくたちのゴシック2"/>
                  <a:ea typeface="ぼくたちのゴシック2"/>
                  <a:cs typeface="ぼくたちのゴシック2"/>
                  <a:sym typeface="ぼくたちのゴシック2"/>
                </a:endParaRP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445174" y="9705897"/>
                <a:ext cx="469586" cy="1611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540"/>
                  </a:lnSpc>
                  <a:spcBef>
                    <a:spcPct val="0"/>
                  </a:spcBef>
                </a:pPr>
                <a:endParaRPr lang="en-US" sz="1100" dirty="0">
                  <a:solidFill>
                    <a:srgbClr val="393837"/>
                  </a:solidFill>
                  <a:latin typeface="ぼくたちのゴシック2 Bold"/>
                  <a:ea typeface="ぼくたちのゴシック2 Bold"/>
                  <a:cs typeface="ぼくたちのゴシック2 Bold"/>
                  <a:sym typeface="ぼくたちのゴシック2 Bold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445174" y="9910022"/>
                <a:ext cx="421672" cy="1611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540"/>
                  </a:lnSpc>
                  <a:spcBef>
                    <a:spcPct val="0"/>
                  </a:spcBef>
                </a:pPr>
                <a:endParaRPr lang="en-US" sz="1100" dirty="0">
                  <a:solidFill>
                    <a:srgbClr val="393837"/>
                  </a:solidFill>
                  <a:latin typeface="ぼくたちのゴシック2 Bold"/>
                  <a:ea typeface="ぼくたちのゴシック2 Bold"/>
                  <a:cs typeface="ぼくたちのゴシック2 Bold"/>
                  <a:sym typeface="ぼくたちのゴシック2 Bold"/>
                </a:endParaRPr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3930650" y="9557000"/>
                <a:ext cx="0" cy="696878"/>
              </a:xfrm>
              <a:prstGeom prst="line">
                <a:avLst/>
              </a:prstGeom>
              <a:ln w="9525" cap="flat">
                <a:solidFill>
                  <a:srgbClr val="393837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72" name="TextBox 72"/>
              <p:cNvSpPr txBox="1"/>
              <p:nvPr/>
            </p:nvSpPr>
            <p:spPr>
              <a:xfrm>
                <a:off x="4018090" y="10062836"/>
                <a:ext cx="3351835" cy="19967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925"/>
                  </a:lnSpc>
                  <a:spcBef>
                    <a:spcPct val="0"/>
                  </a:spcBef>
                </a:pPr>
                <a:endParaRPr lang="en-US" sz="1100" u="none" strike="noStrike" spc="27" dirty="0">
                  <a:solidFill>
                    <a:srgbClr val="393837">
                      <a:alpha val="89804"/>
                    </a:srgbClr>
                  </a:solidFill>
                  <a:latin typeface="ぼくたちのゴシック2"/>
                  <a:ea typeface="ぼくたちのゴシック2"/>
                  <a:cs typeface="ぼくたちのゴシック2"/>
                  <a:sym typeface="ぼくたちのゴシック2"/>
                </a:endParaRPr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3975777" y="9556317"/>
                <a:ext cx="3324150" cy="8143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ja-JP" altLang="en-US" sz="1050" dirty="0">
                    <a:solidFill>
                      <a:srgbClr val="393837"/>
                    </a:solidFill>
                    <a:latin typeface="ぼくたちのゴシック2 Bold" panose="020B0600070205080204" charset="-128"/>
                    <a:ea typeface="ぼくたちのゴシック2 Bold" panose="020B0600070205080204" charset="-128"/>
                    <a:cs typeface="ぼくたちのゴシック2"/>
                    <a:sym typeface="ぼくたちのゴシック2"/>
                  </a:rPr>
                  <a:t>前橋発明協会事務局（前橋商工会議所経営支援部内）</a:t>
                </a:r>
                <a:endParaRPr lang="en-US" altLang="ja-JP" sz="1050" dirty="0">
                  <a:solidFill>
                    <a:srgbClr val="393837"/>
                  </a:solidFill>
                  <a:latin typeface="ぼくたちのゴシック2 Bold" panose="020B0600070205080204" charset="-128"/>
                  <a:ea typeface="ぼくたちのゴシック2 Bold" panose="020B0600070205080204" charset="-128"/>
                  <a:cs typeface="ぼくたちのゴシック2"/>
                  <a:sym typeface="ぼくたちのゴシック2"/>
                </a:endParaRPr>
              </a:p>
              <a:p>
                <a:pPr marL="0" lvl="0" indent="0" algn="l">
                  <a:spcBef>
                    <a:spcPct val="0"/>
                  </a:spcBef>
                </a:pPr>
                <a:r>
                  <a:rPr lang="en-US" altLang="ja-JP" sz="1050" spc="27" dirty="0">
                    <a:solidFill>
                      <a:srgbClr val="393837">
                        <a:alpha val="89804"/>
                      </a:srgbClr>
                    </a:solidFill>
                    <a:latin typeface="ぼくたちのゴシック2 Bold" panose="020B0600070205080204" charset="-128"/>
                    <a:ea typeface="ぼくたちのゴシック2 Bold" panose="020B0600070205080204" charset="-128"/>
                    <a:cs typeface="ぼくたちのゴシック2"/>
                    <a:sym typeface="ぼくたちのゴシック2"/>
                  </a:rPr>
                  <a:t>TEL</a:t>
                </a:r>
                <a:r>
                  <a:rPr lang="ja-JP" altLang="en-US" sz="1050" spc="27" dirty="0">
                    <a:solidFill>
                      <a:srgbClr val="393837">
                        <a:alpha val="89804"/>
                      </a:srgbClr>
                    </a:solidFill>
                    <a:latin typeface="ぼくたちのゴシック2 Bold" panose="020B0600070205080204" charset="-128"/>
                    <a:ea typeface="ぼくたちのゴシック2 Bold" panose="020B0600070205080204" charset="-128"/>
                    <a:cs typeface="ぼくたちのゴシック2"/>
                    <a:sym typeface="ぼくたちのゴシック2"/>
                  </a:rPr>
                  <a:t>　</a:t>
                </a:r>
                <a:r>
                  <a:rPr lang="en-US" altLang="ja-JP" sz="1050" spc="27" dirty="0">
                    <a:solidFill>
                      <a:srgbClr val="393837">
                        <a:alpha val="89804"/>
                      </a:srgbClr>
                    </a:solidFill>
                    <a:latin typeface="ぼくたちのゴシック2 Bold" panose="020B0600070205080204" charset="-128"/>
                    <a:ea typeface="ぼくたちのゴシック2 Bold" panose="020B0600070205080204" charset="-128"/>
                    <a:cs typeface="ぼくたちのゴシック2"/>
                    <a:sym typeface="ぼくたちのゴシック2"/>
                  </a:rPr>
                  <a:t>027-234-5111</a:t>
                </a:r>
              </a:p>
              <a:p>
                <a:pPr marL="0" lvl="0" indent="0" algn="l">
                  <a:spcBef>
                    <a:spcPct val="0"/>
                  </a:spcBef>
                </a:pPr>
                <a:r>
                  <a:rPr lang="en-US" altLang="ja-JP" sz="1050" spc="27" dirty="0">
                    <a:solidFill>
                      <a:srgbClr val="393837">
                        <a:alpha val="89804"/>
                      </a:srgbClr>
                    </a:solidFill>
                    <a:latin typeface="ぼくたちのゴシック2 Bold" panose="020B0600070205080204" charset="-128"/>
                    <a:ea typeface="ぼくたちのゴシック2 Bold" panose="020B0600070205080204" charset="-128"/>
                    <a:cs typeface="ぼくたちのゴシック2"/>
                    <a:sym typeface="ぼくたちのゴシック2"/>
                  </a:rPr>
                  <a:t>FAX</a:t>
                </a:r>
                <a:r>
                  <a:rPr lang="ja-JP" altLang="en-US" sz="1050" spc="27" dirty="0">
                    <a:solidFill>
                      <a:srgbClr val="393837">
                        <a:alpha val="89804"/>
                      </a:srgbClr>
                    </a:solidFill>
                    <a:latin typeface="ぼくたちのゴシック2 Bold" panose="020B0600070205080204" charset="-128"/>
                    <a:ea typeface="ぼくたちのゴシック2 Bold" panose="020B0600070205080204" charset="-128"/>
                    <a:cs typeface="ぼくたちのゴシック2"/>
                    <a:sym typeface="ぼくたちのゴシック2"/>
                  </a:rPr>
                  <a:t>　</a:t>
                </a:r>
                <a:r>
                  <a:rPr lang="en-US" altLang="ja-JP" sz="1050" spc="27" dirty="0">
                    <a:solidFill>
                      <a:srgbClr val="393837">
                        <a:alpha val="89804"/>
                      </a:srgbClr>
                    </a:solidFill>
                    <a:latin typeface="ぼくたちのゴシック2 Bold" panose="020B0600070205080204" charset="-128"/>
                    <a:ea typeface="ぼくたちのゴシック2 Bold" panose="020B0600070205080204" charset="-128"/>
                    <a:cs typeface="ぼくたちのゴシック2"/>
                    <a:sym typeface="ぼくたちのゴシック2"/>
                  </a:rPr>
                  <a:t>027-234-8031</a:t>
                </a:r>
              </a:p>
              <a:p>
                <a:pPr>
                  <a:spcBef>
                    <a:spcPct val="0"/>
                  </a:spcBef>
                </a:pPr>
                <a:r>
                  <a:rPr lang="ja-JP" altLang="en-US" sz="1050" spc="27" dirty="0">
                    <a:solidFill>
                      <a:srgbClr val="393837">
                        <a:alpha val="89804"/>
                      </a:srgbClr>
                    </a:solidFill>
                    <a:latin typeface="ぼくたちのゴシック2 Bold" panose="020B0600070205080204" charset="-128"/>
                    <a:ea typeface="ぼくたちのゴシック2 Bold" panose="020B0600070205080204" charset="-128"/>
                    <a:cs typeface="ぼくたちのゴシック2"/>
                    <a:sym typeface="ぼくたちのゴシック2"/>
                  </a:rPr>
                  <a:t>メール</a:t>
                </a:r>
                <a:r>
                  <a:rPr lang="ja-JP" altLang="en-US" sz="1050" u="none" strike="noStrike" spc="27" dirty="0">
                    <a:solidFill>
                      <a:srgbClr val="393837">
                        <a:alpha val="89804"/>
                      </a:srgbClr>
                    </a:solidFill>
                    <a:latin typeface="ぼくたちのゴシック2 Bold" panose="020B0600070205080204" charset="-128"/>
                    <a:ea typeface="ぼくたちのゴシック2 Bold" panose="020B0600070205080204" charset="-128"/>
                    <a:cs typeface="ぼくたちのゴシック2"/>
                    <a:sym typeface="ぼくたちのゴシック2"/>
                  </a:rPr>
                  <a:t>　</a:t>
                </a:r>
                <a:r>
                  <a:rPr lang="en-US" altLang="ja-JP" sz="1050" u="none" strike="noStrike" spc="27" dirty="0">
                    <a:solidFill>
                      <a:srgbClr val="393837">
                        <a:alpha val="89804"/>
                      </a:srgbClr>
                    </a:solidFill>
                    <a:latin typeface="ぼくたちのゴシック2 Bold" panose="020B0600070205080204" charset="-128"/>
                    <a:ea typeface="ぼくたちのゴシック2 Bold" panose="020B0600070205080204" charset="-128"/>
                    <a:cs typeface="ぼくたちのゴシック2"/>
                    <a:sym typeface="ぼくたちのゴシック2"/>
                  </a:rPr>
                  <a:t>keieishienbu@maebashi-cci.or.jp</a:t>
                </a:r>
                <a:r>
                  <a:rPr lang="ja-JP" altLang="en-US" sz="1050" u="none" strike="noStrike" spc="27" dirty="0">
                    <a:solidFill>
                      <a:srgbClr val="393837">
                        <a:alpha val="89804"/>
                      </a:srgbClr>
                    </a:solidFill>
                    <a:latin typeface="ぼくたちのゴシック2 Bold" panose="020B0600070205080204" charset="-128"/>
                    <a:ea typeface="ぼくたちのゴシック2 Bold" panose="020B0600070205080204" charset="-128"/>
                    <a:cs typeface="ぼくたちのゴシック2"/>
                    <a:sym typeface="ぼくたちのゴシック2"/>
                  </a:rPr>
                  <a:t>　</a:t>
                </a:r>
                <a:endParaRPr lang="en-US" altLang="ja-JP" sz="1050" u="none" strike="noStrike" spc="27" dirty="0">
                  <a:solidFill>
                    <a:srgbClr val="393837">
                      <a:alpha val="89804"/>
                    </a:srgbClr>
                  </a:solidFill>
                  <a:latin typeface="ぼくたちのゴシック2 Bold" panose="020B0600070205080204" charset="-128"/>
                  <a:ea typeface="ぼくたちのゴシック2 Bold" panose="020B0600070205080204" charset="-128"/>
                  <a:cs typeface="ぼくたちのゴシック2"/>
                  <a:sym typeface="ぼくたちのゴシック2"/>
                </a:endParaRPr>
              </a:p>
              <a:p>
                <a:pPr algn="l">
                  <a:lnSpc>
                    <a:spcPts val="1400"/>
                  </a:lnSpc>
                  <a:spcBef>
                    <a:spcPct val="0"/>
                  </a:spcBef>
                </a:pPr>
                <a:endParaRPr lang="en-US" sz="1000" dirty="0">
                  <a:solidFill>
                    <a:srgbClr val="393837"/>
                  </a:solidFill>
                  <a:latin typeface="ぼくたちのゴシック2"/>
                  <a:ea typeface="ぼくたちのゴシック2"/>
                  <a:cs typeface="ぼくたちのゴシック2"/>
                  <a:sym typeface="ぼくたちのゴシック2"/>
                </a:endParaRP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861242" y="9905439"/>
                <a:ext cx="2555050" cy="15004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400"/>
                  </a:lnSpc>
                  <a:spcBef>
                    <a:spcPct val="0"/>
                  </a:spcBef>
                </a:pPr>
                <a:endParaRPr lang="en-US" sz="1000" dirty="0">
                  <a:solidFill>
                    <a:srgbClr val="393837"/>
                  </a:solidFill>
                  <a:latin typeface="ぼくたちのゴシック2"/>
                  <a:ea typeface="ぼくたちのゴシック2"/>
                  <a:cs typeface="ぼくたちのゴシック2"/>
                  <a:sym typeface="ぼくたちのゴシック2"/>
                </a:endParaRPr>
              </a:p>
            </p:txBody>
          </p:sp>
          <p:sp>
            <p:nvSpPr>
              <p:cNvPr id="90" name="TextBox 25">
                <a:extLst>
                  <a:ext uri="{FF2B5EF4-FFF2-40B4-BE49-F238E27FC236}">
                    <a16:creationId xmlns:a16="http://schemas.microsoft.com/office/drawing/2014/main" id="{AEFB6E72-EFB5-922F-BA02-7B1822AB1E45}"/>
                  </a:ext>
                </a:extLst>
              </p:cNvPr>
              <p:cNvSpPr txBox="1"/>
              <p:nvPr/>
            </p:nvSpPr>
            <p:spPr>
              <a:xfrm>
                <a:off x="445174" y="10099854"/>
                <a:ext cx="421672" cy="1611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540"/>
                  </a:lnSpc>
                  <a:spcBef>
                    <a:spcPct val="0"/>
                  </a:spcBef>
                </a:pPr>
                <a:endParaRPr lang="en-US" sz="1100" dirty="0">
                  <a:solidFill>
                    <a:srgbClr val="393837"/>
                  </a:solidFill>
                  <a:latin typeface="ぼくたちのゴシック2 Bold"/>
                  <a:ea typeface="ぼくたちのゴシック2 Bold"/>
                  <a:cs typeface="ぼくたちのゴシック2 Bold"/>
                  <a:sym typeface="ぼくたちのゴシック2 Bold"/>
                </a:endParaRPr>
              </a:p>
            </p:txBody>
          </p:sp>
          <p:sp>
            <p:nvSpPr>
              <p:cNvPr id="91" name="TextBox 78">
                <a:extLst>
                  <a:ext uri="{FF2B5EF4-FFF2-40B4-BE49-F238E27FC236}">
                    <a16:creationId xmlns:a16="http://schemas.microsoft.com/office/drawing/2014/main" id="{3F373738-8980-261A-2571-331938D417B2}"/>
                  </a:ext>
                </a:extLst>
              </p:cNvPr>
              <p:cNvSpPr txBox="1"/>
              <p:nvPr/>
            </p:nvSpPr>
            <p:spPr>
              <a:xfrm>
                <a:off x="861242" y="10087941"/>
                <a:ext cx="2555050" cy="15004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400"/>
                  </a:lnSpc>
                  <a:spcBef>
                    <a:spcPct val="0"/>
                  </a:spcBef>
                </a:pPr>
                <a:endParaRPr lang="en-US" sz="1000" dirty="0">
                  <a:solidFill>
                    <a:srgbClr val="393837"/>
                  </a:solidFill>
                  <a:latin typeface="ぼくたちのゴシック2"/>
                  <a:ea typeface="ぼくたちのゴシック2"/>
                  <a:cs typeface="ぼくたちのゴシック2"/>
                  <a:sym typeface="ぼくたちのゴシック2"/>
                </a:endParaRPr>
              </a:p>
            </p:txBody>
          </p:sp>
        </p:grpSp>
        <p:sp>
          <p:nvSpPr>
            <p:cNvPr id="28" name="AutoShape 28"/>
            <p:cNvSpPr/>
            <p:nvPr/>
          </p:nvSpPr>
          <p:spPr>
            <a:xfrm>
              <a:off x="825825" y="9834252"/>
              <a:ext cx="0" cy="705102"/>
            </a:xfrm>
            <a:prstGeom prst="line">
              <a:avLst/>
            </a:prstGeom>
            <a:ln w="9525" cap="flat">
              <a:solidFill>
                <a:srgbClr val="393837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A8F63737-3CD8-6279-55FB-41ABEE67C2E9}"/>
              </a:ext>
            </a:extLst>
          </p:cNvPr>
          <p:cNvSpPr txBox="1"/>
          <p:nvPr/>
        </p:nvSpPr>
        <p:spPr>
          <a:xfrm>
            <a:off x="441476" y="4356100"/>
            <a:ext cx="691155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sym typeface="モトヤバーチ Bold"/>
              </a:rPr>
              <a:t>会場：</a:t>
            </a:r>
            <a:r>
              <a:rPr lang="ja-JP" altLang="en-US" sz="13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sym typeface="モトヤバーチ Bold"/>
              </a:rPr>
              <a:t>前橋プラザ元気</a:t>
            </a:r>
            <a:r>
              <a:rPr lang="en-US" altLang="ja-JP" sz="13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sym typeface="モトヤバーチ Bold"/>
              </a:rPr>
              <a:t>21 </a:t>
            </a:r>
            <a:r>
              <a:rPr lang="ja-JP" altLang="en-US" sz="13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sym typeface="モトヤバーチ Bold"/>
              </a:rPr>
              <a:t>中央公民館</a:t>
            </a:r>
            <a:r>
              <a:rPr lang="en-US" altLang="ja-JP" sz="13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sym typeface="モトヤバーチ Bold"/>
              </a:rPr>
              <a:t>4</a:t>
            </a:r>
            <a:r>
              <a:rPr lang="ja-JP" altLang="en-US" sz="13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sym typeface="モトヤバーチ Bold"/>
              </a:rPr>
              <a:t>階 </a:t>
            </a:r>
            <a:r>
              <a:rPr lang="en-US" altLang="ja-JP" sz="13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sym typeface="モトヤバーチ Bold"/>
              </a:rPr>
              <a:t>412</a:t>
            </a:r>
            <a:r>
              <a:rPr lang="ja-JP" altLang="en-US" sz="13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sym typeface="モトヤバーチ Bold"/>
              </a:rPr>
              <a:t>アトリエ</a:t>
            </a:r>
            <a:endParaRPr lang="en-US" altLang="ja-JP" sz="1300" spc="600" dirty="0">
              <a:solidFill>
                <a:srgbClr val="393837"/>
              </a:solidFill>
              <a:latin typeface="ぼくたちのゴシック2 Bold" panose="020B0600070205080204" charset="-128"/>
              <a:ea typeface="ぼくたちのゴシック2 Bold" panose="020B0600070205080204" charset="-128"/>
              <a:sym typeface="モトヤバーチ Bold"/>
            </a:endParaRPr>
          </a:p>
          <a:p>
            <a:r>
              <a:rPr lang="ja-JP" altLang="en-US" sz="18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　　　</a:t>
            </a:r>
            <a:r>
              <a:rPr lang="ja-JP" altLang="en-US" sz="12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（前橋市本町二丁目</a:t>
            </a:r>
            <a:r>
              <a:rPr lang="en-US" altLang="ja-JP" sz="12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12</a:t>
            </a:r>
            <a:r>
              <a:rPr lang="ja-JP" altLang="en-US" sz="12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番</a:t>
            </a:r>
            <a:r>
              <a:rPr lang="en-US" altLang="ja-JP" sz="12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1</a:t>
            </a:r>
            <a:r>
              <a:rPr lang="ja-JP" altLang="en-US" sz="12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号）</a:t>
            </a:r>
            <a:endParaRPr lang="en-US" altLang="ja-JP" sz="1200" spc="600" dirty="0">
              <a:solidFill>
                <a:srgbClr val="393837"/>
              </a:solidFill>
              <a:latin typeface="ぼくたちのゴシック2 Bold" panose="020B0600070205080204" charset="-128"/>
              <a:ea typeface="ぼくたちのゴシック2 Bold" panose="020B0600070205080204" charset="-128"/>
              <a:cs typeface="モトヤバーチ Bold"/>
              <a:sym typeface="モトヤバーチ Bold"/>
            </a:endParaRPr>
          </a:p>
          <a:p>
            <a:r>
              <a:rPr lang="ja-JP" altLang="en-US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定員：各</a:t>
            </a:r>
            <a:r>
              <a:rPr lang="en-US" altLang="ja-JP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20</a:t>
            </a:r>
            <a:r>
              <a:rPr lang="ja-JP" altLang="en-US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名</a:t>
            </a:r>
            <a:r>
              <a:rPr lang="ja-JP" altLang="en-US" sz="12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（先着順、小学生中～高学年を対象）</a:t>
            </a:r>
            <a:endParaRPr lang="en-US" altLang="ja-JP" sz="1200" spc="600" dirty="0">
              <a:solidFill>
                <a:srgbClr val="393837"/>
              </a:solidFill>
              <a:latin typeface="ぼくたちのゴシック2 Bold" panose="020B0600070205080204" charset="-128"/>
              <a:ea typeface="ぼくたちのゴシック2 Bold" panose="020B0600070205080204" charset="-128"/>
              <a:cs typeface="モトヤバーチ Bold"/>
              <a:sym typeface="モトヤバーチ Bold"/>
            </a:endParaRPr>
          </a:p>
          <a:p>
            <a:r>
              <a:rPr lang="ja-JP" altLang="en-US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申込み</a:t>
            </a:r>
            <a:r>
              <a:rPr lang="ja-JP" altLang="en-US" sz="16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：</a:t>
            </a:r>
            <a:r>
              <a:rPr lang="en-US" altLang="ja-JP" sz="1600" u="sng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9</a:t>
            </a:r>
            <a:r>
              <a:rPr lang="ja-JP" altLang="en-US" sz="1600" u="sng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月</a:t>
            </a:r>
            <a:r>
              <a:rPr lang="en-US" altLang="ja-JP" sz="1600" u="sng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10</a:t>
            </a:r>
            <a:r>
              <a:rPr lang="ja-JP" altLang="en-US" sz="1600" u="sng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日（水）まで</a:t>
            </a:r>
            <a:r>
              <a:rPr lang="ja-JP" altLang="en-US" sz="16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に</a:t>
            </a:r>
            <a:r>
              <a:rPr lang="en-US" altLang="ja-JP" sz="16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FAX</a:t>
            </a:r>
            <a:r>
              <a:rPr lang="ja-JP" altLang="en-US" sz="16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・メール・</a:t>
            </a:r>
            <a:endParaRPr lang="en-US" altLang="ja-JP" sz="1600" spc="600" dirty="0">
              <a:solidFill>
                <a:srgbClr val="393837"/>
              </a:solidFill>
              <a:latin typeface="ぼくたちのゴシック2 Bold" panose="020B0600070205080204" charset="-128"/>
              <a:ea typeface="ぼくたちのゴシック2 Bold" panose="020B0600070205080204" charset="-128"/>
              <a:cs typeface="モトヤバーチ Bold"/>
              <a:sym typeface="モトヤバーチ Bold"/>
            </a:endParaRPr>
          </a:p>
          <a:p>
            <a:r>
              <a:rPr lang="ja-JP" altLang="en-US" sz="16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　　　 申込フォームよりお申込みください。</a:t>
            </a:r>
            <a:endParaRPr lang="en-US" altLang="ja-JP" sz="1600" spc="600" dirty="0">
              <a:solidFill>
                <a:srgbClr val="393837"/>
              </a:solidFill>
              <a:latin typeface="ぼくたちのゴシック2 Bold" panose="020B0600070205080204" charset="-128"/>
              <a:ea typeface="ぼくたちのゴシック2 Bold" panose="020B0600070205080204" charset="-128"/>
              <a:cs typeface="モトヤバーチ Bold"/>
              <a:sym typeface="モトヤバーチ Bold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EF3F43D-E20B-57F0-3E1B-7529ACF7A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633">
            <a:off x="5972558" y="898365"/>
            <a:ext cx="1271498" cy="95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工作をする子供たちのイラスト">
            <a:extLst>
              <a:ext uri="{FF2B5EF4-FFF2-40B4-BE49-F238E27FC236}">
                <a16:creationId xmlns:a16="http://schemas.microsoft.com/office/drawing/2014/main" id="{BA83B42F-C337-2DFB-EB3C-8E2D87F0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76" y="3147851"/>
            <a:ext cx="1161469" cy="116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工作道具イラスト - No: 22498016｜無料イラスト・フリー素材なら「イラストAC」">
            <a:extLst>
              <a:ext uri="{FF2B5EF4-FFF2-40B4-BE49-F238E27FC236}">
                <a16:creationId xmlns:a16="http://schemas.microsoft.com/office/drawing/2014/main" id="{19919BD4-585C-A799-1E03-1470230DF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r="7291"/>
          <a:stretch/>
        </p:blipFill>
        <p:spPr bwMode="auto">
          <a:xfrm rot="976447">
            <a:off x="6070014" y="3366170"/>
            <a:ext cx="1166346" cy="98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79">
            <a:extLst>
              <a:ext uri="{FF2B5EF4-FFF2-40B4-BE49-F238E27FC236}">
                <a16:creationId xmlns:a16="http://schemas.microsoft.com/office/drawing/2014/main" id="{0F91FE69-4464-4F04-4DC3-0ABA5613A91B}"/>
              </a:ext>
            </a:extLst>
          </p:cNvPr>
          <p:cNvSpPr txBox="1"/>
          <p:nvPr/>
        </p:nvSpPr>
        <p:spPr>
          <a:xfrm>
            <a:off x="1037176" y="3289300"/>
            <a:ext cx="5742019" cy="892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ja-JP" altLang="en-US" sz="22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日時：令和７年</a:t>
            </a:r>
            <a:r>
              <a:rPr lang="en-US" altLang="ja-JP" sz="22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9</a:t>
            </a:r>
            <a:r>
              <a:rPr lang="ja-JP" altLang="en-US" sz="22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月</a:t>
            </a:r>
            <a:r>
              <a:rPr lang="en-US" altLang="ja-JP" sz="22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20</a:t>
            </a:r>
            <a:r>
              <a:rPr lang="ja-JP" altLang="en-US" sz="22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日（土）</a:t>
            </a:r>
            <a:endParaRPr lang="en-US" altLang="ja-JP" sz="2200" spc="600" dirty="0">
              <a:solidFill>
                <a:srgbClr val="393837"/>
              </a:solidFill>
              <a:latin typeface="ぼくたちのゴシック2 Bold" panose="020B0600070205080204" charset="-128"/>
              <a:ea typeface="ぼくたちのゴシック2 Bold" panose="020B0600070205080204" charset="-128"/>
              <a:cs typeface="モトヤバーチ Bold"/>
              <a:sym typeface="モトヤバーチ Bold"/>
            </a:endParaRPr>
          </a:p>
          <a:p>
            <a:pPr algn="ctr"/>
            <a:r>
              <a:rPr lang="en-US" altLang="ja-JP" sz="14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(</a:t>
            </a:r>
            <a:r>
              <a:rPr lang="ja-JP" altLang="en-US" sz="14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午前の部</a:t>
            </a:r>
            <a:r>
              <a:rPr lang="en-US" altLang="ja-JP" sz="14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)</a:t>
            </a:r>
            <a:r>
              <a:rPr lang="en-US" altLang="ja-JP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10:30</a:t>
            </a:r>
            <a:r>
              <a:rPr lang="ja-JP" altLang="en-US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～</a:t>
            </a:r>
            <a:r>
              <a:rPr lang="en-US" altLang="ja-JP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12:00</a:t>
            </a:r>
          </a:p>
          <a:p>
            <a:pPr algn="ctr"/>
            <a:r>
              <a:rPr lang="en-US" altLang="ja-JP" sz="14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(</a:t>
            </a:r>
            <a:r>
              <a:rPr lang="ja-JP" altLang="en-US" sz="14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午後の部</a:t>
            </a:r>
            <a:r>
              <a:rPr lang="en-US" altLang="ja-JP" sz="14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)</a:t>
            </a:r>
            <a:r>
              <a:rPr lang="en-US" altLang="ja-JP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13:00</a:t>
            </a:r>
            <a:r>
              <a:rPr lang="ja-JP" altLang="en-US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～</a:t>
            </a:r>
            <a:r>
              <a:rPr lang="en-US" altLang="ja-JP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14:30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ED997F-A0B5-0AC2-88F4-2B12CA3E90E1}"/>
              </a:ext>
            </a:extLst>
          </p:cNvPr>
          <p:cNvSpPr txBox="1"/>
          <p:nvPr/>
        </p:nvSpPr>
        <p:spPr>
          <a:xfrm>
            <a:off x="6258547" y="5575300"/>
            <a:ext cx="123760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申込フォーム</a:t>
            </a:r>
            <a:endParaRPr lang="en-US" altLang="ja-JP" spc="600" dirty="0">
              <a:solidFill>
                <a:srgbClr val="393837"/>
              </a:solidFill>
              <a:latin typeface="ぼくたちのゴシック2 Bold" panose="020B0600070205080204" charset="-128"/>
              <a:ea typeface="ぼくたちのゴシック2 Bold" panose="020B0600070205080204" charset="-128"/>
              <a:cs typeface="モトヤバーチ Bold"/>
              <a:sym typeface="モトヤバーチ Bold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1D51332-9D70-3E07-11DA-92A94E9CD71E}"/>
              </a:ext>
            </a:extLst>
          </p:cNvPr>
          <p:cNvSpPr txBox="1"/>
          <p:nvPr/>
        </p:nvSpPr>
        <p:spPr>
          <a:xfrm>
            <a:off x="592386" y="5856909"/>
            <a:ext cx="6599545" cy="12423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kumimoji="1" lang="ja-JP" altLang="en-US" sz="1200" dirty="0">
                <a:solidFill>
                  <a:srgbClr val="24948A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</a:rPr>
              <a:t>　</a:t>
            </a:r>
            <a:r>
              <a:rPr kumimoji="1" lang="ja-JP" altLang="en-US" sz="1400" dirty="0">
                <a:solidFill>
                  <a:srgbClr val="24948A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</a:rPr>
              <a:t>　　</a:t>
            </a:r>
            <a:r>
              <a:rPr kumimoji="1" lang="en-US" altLang="ja-JP" sz="1400" dirty="0">
                <a:solidFill>
                  <a:srgbClr val="24948A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</a:rPr>
              <a:t>【</a:t>
            </a:r>
            <a:r>
              <a:rPr kumimoji="1" lang="ja-JP" altLang="en-US" sz="1400" dirty="0">
                <a:solidFill>
                  <a:srgbClr val="24948A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</a:rPr>
              <a:t>同時開催</a:t>
            </a:r>
            <a:r>
              <a:rPr kumimoji="1" lang="en-US" altLang="ja-JP" sz="1400" dirty="0">
                <a:solidFill>
                  <a:srgbClr val="24948A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</a:rPr>
              <a:t>】 </a:t>
            </a:r>
            <a:r>
              <a:rPr kumimoji="1" lang="ja-JP" altLang="en-US" sz="1600" dirty="0">
                <a:solidFill>
                  <a:srgbClr val="24948A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</a:rPr>
              <a:t>第</a:t>
            </a:r>
            <a:r>
              <a:rPr kumimoji="1" lang="en-US" altLang="ja-JP" sz="1600" dirty="0">
                <a:solidFill>
                  <a:srgbClr val="24948A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</a:rPr>
              <a:t>65</a:t>
            </a:r>
            <a:r>
              <a:rPr kumimoji="1" lang="ja-JP" altLang="en-US" sz="1600" dirty="0">
                <a:solidFill>
                  <a:srgbClr val="24948A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</a:rPr>
              <a:t>回前橋市発明考案展（全作品）</a:t>
            </a:r>
            <a:endParaRPr kumimoji="1" lang="en-US" altLang="ja-JP" sz="1600" dirty="0">
              <a:solidFill>
                <a:srgbClr val="24948A"/>
              </a:solidFill>
              <a:latin typeface="ぼくたちのゴシック2 Bold" panose="020B0600070205080204" charset="-128"/>
              <a:ea typeface="ぼくたちのゴシック2 Bold" panose="020B0600070205080204" charset="-128"/>
            </a:endParaRPr>
          </a:p>
          <a:p>
            <a:pPr algn="ctr">
              <a:lnSpc>
                <a:spcPts val="2400"/>
              </a:lnSpc>
            </a:pPr>
            <a:r>
              <a:rPr kumimoji="1" lang="ja-JP" altLang="en-US" sz="1600" dirty="0">
                <a:solidFill>
                  <a:srgbClr val="24948A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</a:rPr>
              <a:t>第</a:t>
            </a:r>
            <a:r>
              <a:rPr kumimoji="1" lang="en-US" altLang="ja-JP" sz="1600" dirty="0">
                <a:solidFill>
                  <a:srgbClr val="24948A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</a:rPr>
              <a:t>48</a:t>
            </a:r>
            <a:r>
              <a:rPr kumimoji="1" lang="ja-JP" altLang="en-US" sz="1600" dirty="0">
                <a:solidFill>
                  <a:srgbClr val="24948A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</a:rPr>
              <a:t>回前橋市未来の科学の夢絵画展（入賞作品）展示会</a:t>
            </a:r>
            <a:endParaRPr kumimoji="1" lang="en-US" altLang="ja-JP" sz="1600" dirty="0">
              <a:solidFill>
                <a:srgbClr val="24948A"/>
              </a:solidFill>
              <a:latin typeface="ぼくたちのゴシック2 Bold" panose="020B0600070205080204" charset="-128"/>
              <a:ea typeface="ぼくたちのゴシック2 Bold" panose="020B0600070205080204" charset="-128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400" spc="600" dirty="0"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日時</a:t>
            </a:r>
            <a:r>
              <a:rPr kumimoji="1" lang="en-US" altLang="ja-JP" sz="1400" spc="600" dirty="0"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:9</a:t>
            </a:r>
            <a:r>
              <a:rPr kumimoji="1" lang="ja-JP" altLang="en-US" sz="1400" spc="600" dirty="0"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月</a:t>
            </a:r>
            <a:r>
              <a:rPr kumimoji="1" lang="en-US" altLang="ja-JP" sz="1400" spc="600" dirty="0"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20</a:t>
            </a:r>
            <a:r>
              <a:rPr kumimoji="1" lang="ja-JP" altLang="en-US" sz="1400" spc="600" dirty="0"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日（土）～</a:t>
            </a:r>
            <a:r>
              <a:rPr kumimoji="1" lang="en-US" altLang="ja-JP" sz="1400" spc="600" dirty="0"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21</a:t>
            </a:r>
            <a:r>
              <a:rPr kumimoji="1" lang="ja-JP" altLang="en-US" sz="1400" spc="600" dirty="0"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日（日）</a:t>
            </a:r>
            <a:r>
              <a:rPr kumimoji="1" lang="en-US" altLang="ja-JP" sz="1400" spc="600" dirty="0"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9:30</a:t>
            </a:r>
            <a:r>
              <a:rPr kumimoji="1" lang="ja-JP" altLang="en-US" sz="1400" spc="600" dirty="0"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～</a:t>
            </a:r>
            <a:r>
              <a:rPr kumimoji="1" lang="en-US" altLang="ja-JP" sz="1400" spc="600" dirty="0"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16:00</a:t>
            </a:r>
          </a:p>
          <a:p>
            <a:pPr>
              <a:lnSpc>
                <a:spcPts val="2000"/>
              </a:lnSpc>
            </a:pPr>
            <a:r>
              <a:rPr kumimoji="1" lang="ja-JP" altLang="en-US" sz="1400" spc="600" dirty="0"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会場</a:t>
            </a:r>
            <a:r>
              <a:rPr kumimoji="1" lang="en-US" altLang="ja-JP" sz="1400" spc="600" dirty="0"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:</a:t>
            </a:r>
            <a:r>
              <a:rPr kumimoji="1" lang="ja-JP" altLang="en-US" sz="1400" spc="600" dirty="0"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前橋市児童文化センター</a:t>
            </a:r>
            <a:r>
              <a:rPr kumimoji="1" lang="en-US" altLang="ja-JP" sz="1400" spc="600" dirty="0"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1</a:t>
            </a:r>
            <a:r>
              <a:rPr kumimoji="1" lang="ja-JP" altLang="en-US" sz="1400" spc="600" dirty="0"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階ホール</a:t>
            </a:r>
            <a:endParaRPr kumimoji="1" lang="en-US" altLang="ja-JP" sz="1400" spc="600" dirty="0">
              <a:latin typeface="ぼくたちのゴシック2 Bold" panose="020B0600070205080204" charset="-128"/>
              <a:ea typeface="ぼくたちのゴシック2 Bold" panose="020B0600070205080204" charset="-128"/>
              <a:cs typeface="モトヤバーチ Bold"/>
              <a:sym typeface="モトヤバーチ Bold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5A12F23-A0F4-D6D4-24B9-7654F96C698D}"/>
              </a:ext>
            </a:extLst>
          </p:cNvPr>
          <p:cNvSpPr/>
          <p:nvPr/>
        </p:nvSpPr>
        <p:spPr>
          <a:xfrm>
            <a:off x="449264" y="5819614"/>
            <a:ext cx="6690935" cy="1355886"/>
          </a:xfrm>
          <a:prstGeom prst="roundRect">
            <a:avLst/>
          </a:prstGeom>
          <a:noFill/>
          <a:ln>
            <a:solidFill>
              <a:srgbClr val="2494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885B458-CE4B-3845-BF92-F2145A2566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8551" y="5880100"/>
            <a:ext cx="501503" cy="64849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F323AA0-FD11-D4B0-A9BB-0BD88339FD3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83561" y="5931145"/>
            <a:ext cx="597700" cy="48235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C5FFF32-7A33-6623-2CFC-AB2DA9221A9E}"/>
              </a:ext>
            </a:extLst>
          </p:cNvPr>
          <p:cNvSpPr txBox="1"/>
          <p:nvPr/>
        </p:nvSpPr>
        <p:spPr>
          <a:xfrm>
            <a:off x="473226" y="9385300"/>
            <a:ext cx="65826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※</a:t>
            </a:r>
            <a:r>
              <a:rPr lang="ja-JP" altLang="en-US" sz="8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ご記入いただいた情報は本事業に関する連絡・記録、レクリエーション保険</a:t>
            </a:r>
            <a:endParaRPr lang="en-US" altLang="ja-JP" sz="800" spc="600" dirty="0">
              <a:solidFill>
                <a:srgbClr val="393837"/>
              </a:solidFill>
              <a:latin typeface="ぼくたちのゴシック2 Bold" panose="020B0600070205080204" charset="-128"/>
              <a:ea typeface="ぼくたちのゴシック2 Bold" panose="020B0600070205080204" charset="-128"/>
              <a:cs typeface="モトヤバーチ Bold"/>
              <a:sym typeface="モトヤバーチ Bold"/>
            </a:endParaRPr>
          </a:p>
          <a:p>
            <a:r>
              <a:rPr lang="ja-JP" altLang="en-US" sz="800" spc="600" dirty="0">
                <a:solidFill>
                  <a:srgbClr val="393837"/>
                </a:solidFill>
                <a:latin typeface="ぼくたちのゴシック2 Bold" panose="020B0600070205080204" charset="-128"/>
                <a:ea typeface="ぼくたちのゴシック2 Bold" panose="020B0600070205080204" charset="-128"/>
                <a:cs typeface="モトヤバーチ Bold"/>
                <a:sym typeface="モトヤバーチ Bold"/>
              </a:rPr>
              <a:t>　のために利用し、個人情報保護法に則り、厳重に管理いたします。</a:t>
            </a:r>
            <a:endParaRPr lang="en-US" altLang="ja-JP" sz="800" spc="600" dirty="0">
              <a:solidFill>
                <a:srgbClr val="393837"/>
              </a:solidFill>
              <a:latin typeface="ぼくたちのゴシック2 Bold" panose="020B0600070205080204" charset="-128"/>
              <a:ea typeface="ぼくたちのゴシック2 Bold" panose="020B0600070205080204" charset="-128"/>
              <a:cs typeface="モトヤバーチ Bold"/>
              <a:sym typeface="モトヤバーチ Bold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D19A461-F943-6A3D-5D9F-A57782E128A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26684" y="4746266"/>
            <a:ext cx="835479" cy="8354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309</Words>
  <Application>Microsoft Office PowerPoint</Application>
  <PresentationFormat>ユーザー設定</PresentationFormat>
  <Paragraphs>52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ぼくたちのゴシック2 Bold</vt:lpstr>
      <vt:lpstr>ぼくたちのゴシック2</vt:lpstr>
      <vt:lpstr>Calibri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watanabe</dc:creator>
  <cp:lastModifiedBy>itoi</cp:lastModifiedBy>
  <cp:revision>40</cp:revision>
  <cp:lastPrinted>2024-08-09T02:27:09Z</cp:lastPrinted>
  <dcterms:created xsi:type="dcterms:W3CDTF">2006-08-16T00:00:00Z</dcterms:created>
  <dcterms:modified xsi:type="dcterms:W3CDTF">2025-08-18T07:56:38Z</dcterms:modified>
  <dc:identifier>DAGLvZPzs3A</dc:identifier>
</cp:coreProperties>
</file>