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52" r:id="rId2"/>
    <p:sldMasterId id="2147483654" r:id="rId3"/>
  </p:sldMasterIdLst>
  <p:notesMasterIdLst>
    <p:notesMasterId r:id="rId6"/>
  </p:notesMasterIdLst>
  <p:sldIdLst>
    <p:sldId id="261" r:id="rId4"/>
    <p:sldId id="263" r:id="rId5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林 麟太郎" initials="小林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6633"/>
    <a:srgbClr val="A7B793"/>
    <a:srgbClr val="996633"/>
    <a:srgbClr val="E6E6E6"/>
    <a:srgbClr val="ABB09A"/>
    <a:srgbClr val="B2B298"/>
    <a:srgbClr val="9DAD9F"/>
    <a:srgbClr val="67AF28"/>
    <a:srgbClr val="0071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53"/>
    <p:restoredTop sz="96391" autoAdjust="0"/>
  </p:normalViewPr>
  <p:slideViewPr>
    <p:cSldViewPr snapToGrid="0" snapToObjects="1">
      <p:cViewPr>
        <p:scale>
          <a:sx n="100" d="100"/>
          <a:sy n="100" d="100"/>
        </p:scale>
        <p:origin x="1766" y="-3125"/>
      </p:cViewPr>
      <p:guideLst>
        <p:guide orient="horz" pos="3367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3" d="100"/>
          <a:sy n="153" d="100"/>
        </p:scale>
        <p:origin x="37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18831" cy="495029"/>
          </a:xfrm>
          <a:prstGeom prst="rect">
            <a:avLst/>
          </a:prstGeom>
        </p:spPr>
        <p:txBody>
          <a:bodyPr vert="horz" lIns="92528" tIns="46266" rIns="92528" bIns="4626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4"/>
            <a:ext cx="2918831" cy="495029"/>
          </a:xfrm>
          <a:prstGeom prst="rect">
            <a:avLst/>
          </a:prstGeom>
        </p:spPr>
        <p:txBody>
          <a:bodyPr vert="horz" lIns="92528" tIns="46266" rIns="92528" bIns="46266" rtlCol="0"/>
          <a:lstStyle>
            <a:lvl1pPr algn="r">
              <a:defRPr sz="1200"/>
            </a:lvl1pPr>
          </a:lstStyle>
          <a:p>
            <a:fld id="{EFDF23AA-BDED-6748-8FB1-D76B428F0567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28" tIns="46266" rIns="92528" bIns="4626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2528" tIns="46266" rIns="92528" bIns="4626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2528" tIns="46266" rIns="92528" bIns="4626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2528" tIns="46266" rIns="92528" bIns="46266" rtlCol="0" anchor="b"/>
          <a:lstStyle>
            <a:lvl1pPr algn="r">
              <a:defRPr sz="1200"/>
            </a:lvl1pPr>
          </a:lstStyle>
          <a:p>
            <a:fld id="{1940522E-35FC-C343-BD16-C7546671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ECFB137-335C-F544-B40B-3F86982A1C5C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935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FB137-335C-F544-B40B-3F86982A1C5C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385903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1"/>
            <a:ext cx="7559675" cy="190499"/>
          </a:xfrm>
          <a:prstGeom prst="rect">
            <a:avLst/>
          </a:prstGeom>
        </p:spPr>
      </p:pic>
      <p:pic>
        <p:nvPicPr>
          <p:cNvPr id="6" name="Picture 82" descr="https://dl.boxcloud.com/api/2.0/internal_files/481522477109/versions/509743873109/representations/png_paged_2048x2048/content/1.png?access_token=1!fwVTNxUS7RsmQcgFgrYoVpbrA4T8uL1YDyfdxeCZF46i5mK7i8HaBni5tcIB6Ni2Zk4cWosO3Khddy9uMupaYMZnRohF7gRYWV16TvrS-5_y9XdcWJrr13C25WZtBgajUqVAFcWFzOZ2-aYr7Hitz7nh0CmRrfu69ExWP40DNPNyG1rryydS5ts2_5M_8c3Yl8qfSh2ExtllAAKS2QpuvQ0pgxl4GKrzwio_ZEP0cKs4X8FY6hFxsB_cBy2KGBlpiTBrfmKFT5QDBk6zdlmNPdMmgBvcg8-rd5em1TdKGKdW_lPBmXRTc0sYVpJ0U4iD-_0frI7H5AtEESSSdquT7uoYJcz1AbO3jE9B5aSnEhu7f84osz_QfFqLsCGiieS-93Ra-ib1pOZFTZJEL1Hc1y4vfyoVVeqssXO_bBTODi5cw1HvYNwkZ8JMXoPmvGwUJ9Ash96bTMbJQazSc0sCydKctPWlpz2gccI-9YpmPf0UnQYeUwCeNezOFoBabqFiNtnbpcqEiADGbz8Z_Bhi8ztv-qXk5YQMG6SJRsKnl4JNBr2v7DGqetQptpiBlf35Rw..&amp;box_client_name=box-content-preview&amp;box_client_version=2.21.0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73" y="279400"/>
            <a:ext cx="1901126" cy="47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38335" y="1839327"/>
            <a:ext cx="6872432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40671" y="327585"/>
            <a:ext cx="1357712" cy="53397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175737"/>
            <a:ext cx="7559675" cy="1747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72906" y="4639810"/>
            <a:ext cx="2181089" cy="8577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893325" y="347032"/>
            <a:ext cx="4522598" cy="510778"/>
          </a:xfrm>
          <a:prstGeom prst="roundRect">
            <a:avLst/>
          </a:prstGeom>
          <a:ln w="28575">
            <a:solidFill>
              <a:srgbClr val="6666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食品・雑貨</a:t>
            </a:r>
            <a:r>
              <a:rPr kumimoji="1" lang="ja-JP" altLang="en-US" sz="2400" b="1" dirty="0"/>
              <a:t>サプライヤー募集！</a:t>
            </a:r>
          </a:p>
        </p:txBody>
      </p:sp>
      <p:grpSp>
        <p:nvGrpSpPr>
          <p:cNvPr id="46" name="グループ化 45"/>
          <p:cNvGrpSpPr/>
          <p:nvPr/>
        </p:nvGrpSpPr>
        <p:grpSpPr>
          <a:xfrm>
            <a:off x="202527" y="2923694"/>
            <a:ext cx="7099477" cy="2085804"/>
            <a:chOff x="306202" y="2699913"/>
            <a:chExt cx="8083447" cy="2085804"/>
          </a:xfrm>
        </p:grpSpPr>
        <p:sp>
          <p:nvSpPr>
            <p:cNvPr id="47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3770054"/>
              <a:ext cx="8083447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accent5">
                      <a:lumMod val="50000"/>
                    </a:schemeClr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会　場</a:t>
              </a:r>
              <a:r>
                <a:rPr lang="ja-JP" altLang="en-US" sz="2000" dirty="0">
                  <a:solidFill>
                    <a:schemeClr val="accent5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</a:t>
              </a:r>
              <a:r>
                <a:rPr lang="ja-JP" altLang="en-US" sz="2000" b="1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東京ビッグサイト　東６ホール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　　　　</a:t>
              </a:r>
              <a:r>
                <a:rPr lang="ja-JP" altLang="en-US" sz="1600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展示会「ビジネスチャンス</a:t>
              </a:r>
              <a:r>
                <a:rPr lang="en-US" altLang="ja-JP" sz="1600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EXPO in TOKYO</a:t>
              </a:r>
              <a:r>
                <a:rPr lang="ja-JP" altLang="en-US" sz="1600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」内</a:t>
              </a:r>
              <a:endParaRPr lang="en-US" altLang="ja-JP" sz="2000" dirty="0">
                <a:latin typeface="+mj-ea"/>
                <a:ea typeface="+mj-ea"/>
                <a:cs typeface="メイリオ" panose="020B0604030504040204" pitchFamily="34" charset="-128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ja-JP" sz="2000" dirty="0">
                  <a:latin typeface="+mj-ea"/>
                  <a:ea typeface="+mj-ea"/>
                  <a:cs typeface="メイリオ" panose="020B0604030504040204" pitchFamily="34" charset="-128"/>
                </a:rPr>
                <a:t>		</a:t>
              </a:r>
              <a:r>
                <a:rPr lang="ja-JP" altLang="en-US" sz="1800" dirty="0">
                  <a:latin typeface="+mj-ea"/>
                  <a:ea typeface="+mj-ea"/>
                  <a:cs typeface="メイリオ" panose="020B0604030504040204" pitchFamily="34" charset="-128"/>
                </a:rPr>
                <a:t> </a:t>
              </a:r>
              <a:r>
                <a:rPr lang="ja-JP" altLang="en-US" sz="1600" u="sng" dirty="0">
                  <a:latin typeface="+mj-ea"/>
                  <a:ea typeface="+mj-ea"/>
                  <a:cs typeface="メイリオ" panose="020B0604030504040204" pitchFamily="34" charset="-128"/>
                </a:rPr>
                <a:t>（</a:t>
              </a:r>
              <a:r>
                <a:rPr lang="en-US" altLang="ja-JP" sz="1600" u="sng" dirty="0">
                  <a:latin typeface="+mj-ea"/>
                  <a:ea typeface="+mj-ea"/>
                  <a:cs typeface="メイリオ" panose="020B0604030504040204" pitchFamily="34" charset="-128"/>
                </a:rPr>
                <a:t>※</a:t>
              </a:r>
              <a:r>
                <a:rPr lang="ja-JP" altLang="en-US" sz="1600" u="sng" dirty="0">
                  <a:latin typeface="+mj-ea"/>
                  <a:ea typeface="+mj-ea"/>
                  <a:cs typeface="メイリオ" panose="020B0604030504040204" pitchFamily="34" charset="-128"/>
                </a:rPr>
                <a:t>会場での対面式のみ）</a:t>
              </a:r>
              <a:endParaRPr lang="en-US" altLang="ja-JP" sz="1400" u="sng" dirty="0">
                <a:latin typeface="+mj-ea"/>
                <a:ea typeface="+mj-ea"/>
                <a:cs typeface="メイリオ" panose="020B0604030504040204" pitchFamily="34" charset="-128"/>
              </a:endParaRPr>
            </a:p>
          </p:txBody>
        </p:sp>
        <p:sp>
          <p:nvSpPr>
            <p:cNvPr id="48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2699913"/>
              <a:ext cx="7898369" cy="830997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accent5">
                      <a:lumMod val="50000"/>
                    </a:schemeClr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開催日　</a:t>
              </a:r>
              <a:r>
                <a:rPr lang="en-US" altLang="ja-JP" sz="2000" b="1" dirty="0">
                  <a:latin typeface="+mn-ea"/>
                  <a:ea typeface="+mn-ea"/>
                  <a:cs typeface="メイリオ" panose="020B0604030504040204" pitchFamily="34" charset="-128"/>
                </a:rPr>
                <a:t>2025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年</a:t>
              </a:r>
              <a:r>
                <a:rPr lang="ja-JP" altLang="en-US" sz="2800" b="1" dirty="0">
                  <a:latin typeface="+mn-ea"/>
                  <a:ea typeface="+mn-ea"/>
                  <a:cs typeface="メイリオ" panose="020B0604030504040204" pitchFamily="34" charset="-128"/>
                </a:rPr>
                <a:t> </a:t>
              </a:r>
              <a:r>
                <a:rPr lang="en-US" altLang="ja-JP" sz="2800" b="1" dirty="0">
                  <a:latin typeface="+mn-ea"/>
                  <a:ea typeface="+mn-ea"/>
                  <a:cs typeface="メイリオ" panose="020B0604030504040204" pitchFamily="34" charset="-128"/>
                </a:rPr>
                <a:t>11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月 </a:t>
              </a:r>
              <a:r>
                <a:rPr lang="en-US" altLang="ja-JP" sz="2800" b="1" dirty="0">
                  <a:latin typeface="+mn-ea"/>
                  <a:ea typeface="+mn-ea"/>
                  <a:cs typeface="メイリオ" panose="020B0604030504040204" pitchFamily="34" charset="-128"/>
                </a:rPr>
                <a:t>26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日</a:t>
              </a:r>
              <a:r>
                <a:rPr lang="en-US" altLang="ja-JP" sz="2000" b="1" dirty="0">
                  <a:latin typeface="+mn-ea"/>
                  <a:ea typeface="+mn-ea"/>
                  <a:cs typeface="メイリオ" panose="020B0604030504040204" pitchFamily="34" charset="-128"/>
                </a:rPr>
                <a:t>(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水</a:t>
              </a:r>
              <a:r>
                <a:rPr lang="en-US" altLang="ja-JP" sz="2000" b="1" dirty="0">
                  <a:latin typeface="+mn-ea"/>
                  <a:ea typeface="+mn-ea"/>
                  <a:cs typeface="メイリオ" panose="020B0604030504040204" pitchFamily="34" charset="-128"/>
                </a:rPr>
                <a:t>)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・</a:t>
              </a:r>
              <a:r>
                <a:rPr lang="en-US" altLang="ja-JP" sz="2800" b="1" dirty="0">
                  <a:latin typeface="+mn-ea"/>
                  <a:ea typeface="+mn-ea"/>
                  <a:cs typeface="メイリオ" panose="020B0604030504040204" pitchFamily="34" charset="-128"/>
                </a:rPr>
                <a:t>27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日</a:t>
              </a:r>
              <a:r>
                <a:rPr lang="en-US" altLang="ja-JP" sz="2000" b="1" dirty="0">
                  <a:latin typeface="+mn-ea"/>
                  <a:ea typeface="+mn-ea"/>
                  <a:cs typeface="メイリオ" panose="020B0604030504040204" pitchFamily="34" charset="-128"/>
                </a:rPr>
                <a:t>(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木</a:t>
              </a:r>
              <a:r>
                <a:rPr lang="en-US" altLang="ja-JP" sz="2000" b="1" dirty="0">
                  <a:latin typeface="+mn-ea"/>
                  <a:ea typeface="+mn-ea"/>
                  <a:cs typeface="メイリオ" panose="020B0604030504040204" pitchFamily="34" charset="-128"/>
                </a:rPr>
                <a:t>)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		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  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30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～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17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00</a:t>
              </a:r>
            </a:p>
          </p:txBody>
        </p:sp>
      </p:grpSp>
      <p:sp>
        <p:nvSpPr>
          <p:cNvPr id="17" name="テキスト ボックス 37">
            <a:extLst>
              <a:ext uri="{FF2B5EF4-FFF2-40B4-BE49-F238E27FC236}">
                <a16:creationId xmlns:a16="http://schemas.microsoft.com/office/drawing/2014/main" id="{50755FEB-6890-0398-B4A6-8599508EA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722" y="6919653"/>
            <a:ext cx="70994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参加費</a:t>
            </a:r>
            <a:r>
              <a:rPr lang="ja-JP" altLang="en-US" sz="16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（１商談あたり）　</a:t>
            </a:r>
            <a:r>
              <a:rPr lang="en-US" altLang="ja-JP" sz="1600" b="1" dirty="0">
                <a:latin typeface="+mj-ea"/>
                <a:ea typeface="+mj-ea"/>
                <a:cs typeface="メイリオ" panose="020B0604030504040204" pitchFamily="34" charset="-128"/>
              </a:rPr>
              <a:t>……</a:t>
            </a:r>
            <a:r>
              <a:rPr lang="ja-JP" altLang="en-US" sz="1600" b="1" dirty="0">
                <a:latin typeface="+mj-ea"/>
                <a:ea typeface="+mj-ea"/>
                <a:cs typeface="メイリオ" panose="020B0604030504040204" pitchFamily="34" charset="-128"/>
              </a:rPr>
              <a:t> </a:t>
            </a:r>
            <a:r>
              <a:rPr lang="en-US" altLang="ja-JP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3,300</a:t>
            </a:r>
            <a:r>
              <a:rPr lang="ja-JP" altLang="en-US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円 </a:t>
            </a:r>
            <a:r>
              <a:rPr lang="en-US" altLang="ja-JP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(</a:t>
            </a:r>
            <a:r>
              <a:rPr lang="ja-JP" altLang="en-US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税込</a:t>
            </a:r>
            <a:r>
              <a:rPr lang="en-US" altLang="ja-JP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) </a:t>
            </a:r>
            <a:endParaRPr lang="en-US" altLang="ja-JP" sz="1600" b="1" dirty="0">
              <a:solidFill>
                <a:srgbClr val="000000"/>
              </a:solidFill>
              <a:latin typeface="+mn-ea"/>
              <a:ea typeface="+mn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　</a:t>
            </a:r>
            <a:r>
              <a:rPr lang="en-US" altLang="ja-JP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+mn-ea"/>
                <a:ea typeface="+mn-ea"/>
                <a:cs typeface="メイリオ" panose="020B0604030504040204" pitchFamily="34" charset="-128"/>
              </a:rPr>
              <a:t>エントリー無料</a:t>
            </a:r>
            <a:r>
              <a:rPr lang="en-US" altLang="ja-JP" sz="1200" b="1" dirty="0">
                <a:solidFill>
                  <a:srgbClr val="FF0000"/>
                </a:solidFill>
                <a:latin typeface="+mn-ea"/>
                <a:ea typeface="+mn-ea"/>
                <a:cs typeface="メイリオ" panose="020B0604030504040204" pitchFamily="34" charset="-128"/>
              </a:rPr>
              <a:t>‼</a:t>
            </a: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バイヤーから指名があり、商談が組まれた時点で商談数に応じて参加費が発生。</a:t>
            </a:r>
            <a:endParaRPr lang="en-US" altLang="ja-JP" sz="1600" dirty="0">
              <a:solidFill>
                <a:srgbClr val="000000"/>
              </a:solidFill>
              <a:latin typeface="+mn-ea"/>
              <a:ea typeface="+mn-ea"/>
              <a:cs typeface="メイリオ" panose="020B0604030504040204" pitchFamily="34" charset="-128"/>
            </a:endParaRPr>
          </a:p>
        </p:txBody>
      </p:sp>
      <p:sp>
        <p:nvSpPr>
          <p:cNvPr id="18" name="テキスト ボックス 37">
            <a:extLst>
              <a:ext uri="{FF2B5EF4-FFF2-40B4-BE49-F238E27FC236}">
                <a16:creationId xmlns:a16="http://schemas.microsoft.com/office/drawing/2014/main" id="{0093B185-1E8B-E619-63A0-9DEB863C4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723" y="5035688"/>
            <a:ext cx="7099477" cy="173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対　象</a:t>
            </a:r>
            <a:r>
              <a:rPr lang="ja-JP" altLang="en-US" sz="2000" dirty="0">
                <a:latin typeface="+mj-ea"/>
                <a:ea typeface="+mj-ea"/>
                <a:cs typeface="メイリオ" panose="020B0604030504040204" pitchFamily="34" charset="-128"/>
              </a:rPr>
              <a:t>　</a:t>
            </a:r>
            <a:r>
              <a:rPr lang="ja-JP" altLang="en-US" sz="1600" b="1" dirty="0">
                <a:latin typeface="+mj-ea"/>
                <a:ea typeface="+mj-ea"/>
                <a:cs typeface="メイリオ" panose="020B0604030504040204" pitchFamily="34" charset="-128"/>
              </a:rPr>
              <a:t>下記の対象品目商品を製造・販売する </a:t>
            </a:r>
            <a:r>
              <a:rPr lang="ja-JP" altLang="en-US" sz="1600" b="1" u="sng" dirty="0">
                <a:latin typeface="+mj-ea"/>
                <a:ea typeface="+mj-ea"/>
                <a:cs typeface="メイリオ" panose="020B0604030504040204" pitchFamily="34" charset="-128"/>
              </a:rPr>
              <a:t>商工会議所 会員企業</a:t>
            </a:r>
            <a:endParaRPr lang="en-US" altLang="ja-JP" sz="1600" b="1" u="sng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ts val="600"/>
              </a:spcBef>
              <a:buFontTx/>
              <a:buNone/>
            </a:pP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【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食品</a:t>
            </a: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】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 </a:t>
            </a:r>
            <a:r>
              <a:rPr lang="ja-JP" altLang="en-US" sz="1200" dirty="0">
                <a:latin typeface="+mj-ea"/>
                <a:ea typeface="+mj-ea"/>
                <a:cs typeface="メイリオ" panose="020B0604030504040204" pitchFamily="34" charset="-128"/>
              </a:rPr>
              <a:t>畜産加工品、水産加工品、洋日配、和日配、乾物、穀類、嗜好品、冷凍食品・レトルト、調味料・香辛料、ジャム類、菓子、飲料、酒類 など</a:t>
            </a: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【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雑貨</a:t>
            </a: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】</a:t>
            </a:r>
            <a:r>
              <a:rPr lang="ja-JP" altLang="en-US" sz="1200" dirty="0">
                <a:latin typeface="+mj-ea"/>
                <a:ea typeface="+mj-ea"/>
                <a:cs typeface="メイリオ" panose="020B0604030504040204" pitchFamily="34" charset="-128"/>
              </a:rPr>
              <a:t> アパレル、服飾雑貨、アクセサリー、生活雑貨、観光物産品、ビューティ＆コスメティック、玩具、ヘルスケア、ファンシー雑貨、文具、ベビー、記念品ギフト、スポーツ・アウトドア用品、インテリア、ペット商品、ホビー商材、キッチン、ガーデン、デザイン＆クラフト、地域ブランド など</a:t>
            </a: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B2AF3282-B05C-00A4-4536-5181AF0939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6" r="7459"/>
          <a:stretch/>
        </p:blipFill>
        <p:spPr>
          <a:xfrm>
            <a:off x="5987577" y="3482103"/>
            <a:ext cx="1223187" cy="830998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7CE5DCE-9AC8-2A5E-7DC8-1C98FB577D50}"/>
              </a:ext>
            </a:extLst>
          </p:cNvPr>
          <p:cNvGrpSpPr/>
          <p:nvPr/>
        </p:nvGrpSpPr>
        <p:grpSpPr>
          <a:xfrm>
            <a:off x="369788" y="1001107"/>
            <a:ext cx="7042178" cy="1617418"/>
            <a:chOff x="158315" y="699239"/>
            <a:chExt cx="7347013" cy="1788595"/>
          </a:xfrm>
        </p:grpSpPr>
        <p:sp>
          <p:nvSpPr>
            <p:cNvPr id="5" name="平行四辺形 2">
              <a:extLst>
                <a:ext uri="{FF2B5EF4-FFF2-40B4-BE49-F238E27FC236}">
                  <a16:creationId xmlns:a16="http://schemas.microsoft.com/office/drawing/2014/main" id="{40053CD8-7307-BD3F-93DD-5EA499268D16}"/>
                </a:ext>
              </a:extLst>
            </p:cNvPr>
            <p:cNvSpPr/>
            <p:nvPr/>
          </p:nvSpPr>
          <p:spPr>
            <a:xfrm>
              <a:off x="158315" y="819936"/>
              <a:ext cx="7138036" cy="156148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5F26D6FA-D245-4C33-2DD4-CEC1C76F8593}"/>
                </a:ext>
              </a:extLst>
            </p:cNvPr>
            <p:cNvSpPr/>
            <p:nvPr/>
          </p:nvSpPr>
          <p:spPr bwMode="white">
            <a:xfrm>
              <a:off x="501068" y="699239"/>
              <a:ext cx="7004260" cy="1788595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endPos="0" dist="50800" dir="5400000" sy="-100000" algn="bl" rotWithShape="0"/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C6C4D49-C5E1-763C-CB20-62502EED918F}"/>
              </a:ext>
            </a:extLst>
          </p:cNvPr>
          <p:cNvCxnSpPr>
            <a:cxnSpLocks/>
          </p:cNvCxnSpPr>
          <p:nvPr/>
        </p:nvCxnSpPr>
        <p:spPr>
          <a:xfrm flipV="1">
            <a:off x="369546" y="1140334"/>
            <a:ext cx="1433317" cy="461665"/>
          </a:xfrm>
          <a:prstGeom prst="line">
            <a:avLst/>
          </a:prstGeom>
          <a:ln w="38100">
            <a:solidFill>
              <a:srgbClr val="A8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C3060922-6F3A-B53D-4CF5-A71FFAE1BFDC}"/>
              </a:ext>
            </a:extLst>
          </p:cNvPr>
          <p:cNvCxnSpPr>
            <a:cxnSpLocks/>
          </p:cNvCxnSpPr>
          <p:nvPr/>
        </p:nvCxnSpPr>
        <p:spPr>
          <a:xfrm flipV="1">
            <a:off x="371811" y="1110253"/>
            <a:ext cx="793956" cy="265381"/>
          </a:xfrm>
          <a:prstGeom prst="line">
            <a:avLst/>
          </a:prstGeom>
          <a:ln w="38100">
            <a:solidFill>
              <a:srgbClr val="A8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149514EA-C24F-5723-7B7A-7E4BD2DE27A2}"/>
              </a:ext>
            </a:extLst>
          </p:cNvPr>
          <p:cNvCxnSpPr>
            <a:cxnSpLocks/>
          </p:cNvCxnSpPr>
          <p:nvPr/>
        </p:nvCxnSpPr>
        <p:spPr>
          <a:xfrm flipV="1">
            <a:off x="5777448" y="2052354"/>
            <a:ext cx="1433317" cy="461665"/>
          </a:xfrm>
          <a:prstGeom prst="line">
            <a:avLst/>
          </a:prstGeom>
          <a:ln w="38100">
            <a:solidFill>
              <a:srgbClr val="A8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D16273F1-7EBE-A679-CEF1-4A7A911B3293}"/>
              </a:ext>
            </a:extLst>
          </p:cNvPr>
          <p:cNvCxnSpPr>
            <a:cxnSpLocks/>
          </p:cNvCxnSpPr>
          <p:nvPr/>
        </p:nvCxnSpPr>
        <p:spPr>
          <a:xfrm flipV="1">
            <a:off x="5165788" y="1846898"/>
            <a:ext cx="2067138" cy="669482"/>
          </a:xfrm>
          <a:prstGeom prst="line">
            <a:avLst/>
          </a:prstGeom>
          <a:ln w="38100">
            <a:solidFill>
              <a:srgbClr val="A8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平行四辺形 2">
            <a:extLst>
              <a:ext uri="{FF2B5EF4-FFF2-40B4-BE49-F238E27FC236}">
                <a16:creationId xmlns:a16="http://schemas.microsoft.com/office/drawing/2014/main" id="{60BDE632-A877-9CBE-DB18-D8587D3BFDC2}"/>
              </a:ext>
            </a:extLst>
          </p:cNvPr>
          <p:cNvSpPr/>
          <p:nvPr/>
        </p:nvSpPr>
        <p:spPr>
          <a:xfrm>
            <a:off x="403710" y="1142563"/>
            <a:ext cx="6841872" cy="1412039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首都圏バイヤーマッチング商談会</a:t>
            </a:r>
            <a:endParaRPr kumimoji="1" lang="en-US" altLang="ja-JP" sz="3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食品・雑貨バイヤーとの商談会！</a:t>
            </a:r>
            <a:endParaRPr kumimoji="1"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D2688A66-24E1-A407-1385-FBCC6ACCB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366" y="7649455"/>
            <a:ext cx="5917425" cy="2885440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551F2F3-ADD9-E788-4A33-4DDB268E51CD}"/>
              </a:ext>
            </a:extLst>
          </p:cNvPr>
          <p:cNvSpPr txBox="1"/>
          <p:nvPr/>
        </p:nvSpPr>
        <p:spPr>
          <a:xfrm>
            <a:off x="698320" y="7462950"/>
            <a:ext cx="26614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/>
              <a:t>参加予定バイヤー一覧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09641" y="9034783"/>
            <a:ext cx="7340392" cy="10275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>
                <a:solidFill>
                  <a:schemeClr val="tx1"/>
                </a:solidFill>
              </a:rPr>
              <a:t>●商談はバイヤーの選定のもと決定いたします。商談先バイヤーおよび商談数の希望はお受けできませんので、予めご了承ください。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●商談が組まれた場合には、必ず全ての商談にご参加いただくことを承諾のうえ、エントリーシートをご提出ください。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●商談スケジュールは事務局にて決定し、時間帯の変更やキャンセルには応じられません。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●エントリーシートの提出は当商談会への参加、ならびにバイヤー企業との面談、斡旋、取引をお約束するものではございません。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●商談会当日は、会社案内やサンプル、商品パンフレットをご持参ください。事前のサンプル・試食の送付は受け付けておりません。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●会場内外問わず、調理行為、危険物の持ち込みは出来ません。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●本商談会を契機に発生した取引等に関するトラブル・損害について、当商工会議所は一切責任を負いかねますので、ご了承の上お申込ください。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176415"/>
              </p:ext>
            </p:extLst>
          </p:nvPr>
        </p:nvGraphicFramePr>
        <p:xfrm>
          <a:off x="124042" y="759231"/>
          <a:ext cx="7347194" cy="305402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13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4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34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首都圏バイヤーマッチング商談会　開催概要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8691" marR="98691" marT="49340" marB="4934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2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開催日程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２０２５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１１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２６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・２７日　１０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時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３０分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１７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時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００分</a:t>
                      </a:r>
                      <a:endParaRPr kumimoji="1" lang="en-US" altLang="zh-TW" sz="12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商談時間は各社により異なります。詳細のご案内は開催２週間前迄にメールでご連絡します。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会　　場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東京ビッグサイト東６ホール（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東京都江東区有明３丁目１０−１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）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「ビジネスチャンス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EXPO in TOKYO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」内</a:t>
                      </a: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4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商談形式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u="sng" dirty="0">
                          <a:latin typeface="+mn-ea"/>
                          <a:ea typeface="+mn-ea"/>
                        </a:rPr>
                        <a:t>バイヤー指名制商談（１商談２５分間、対面型）</a:t>
                      </a: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777886393"/>
                  </a:ext>
                </a:extLst>
              </a:tr>
              <a:tr h="9187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商談まで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の流れ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①本申込書に必要事項を記入の上お申し込みください。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②お申込後、エントリーシート（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）をお送りしますので、記入の上ご提出ください。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※ES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は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社２枚までご提出いただけます。（１枚につき１商品掲載可）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③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の情報を元に、バイヤーが当日商談を希望する企業を選定します。バイヤーによる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　選定後、開催日の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週間前までに選定結果をメールでご連絡します。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3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募集締切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２０２５年９月３０日（火）</a:t>
                      </a:r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　</a:t>
                      </a:r>
                      <a:r>
                        <a:rPr kumimoji="1" lang="en-US" altLang="ja-JP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※</a:t>
                      </a:r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エントリーシート提出〆切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0" name="グループ化 9"/>
          <p:cNvGrpSpPr/>
          <p:nvPr/>
        </p:nvGrpSpPr>
        <p:grpSpPr>
          <a:xfrm>
            <a:off x="-20784" y="3662945"/>
            <a:ext cx="7456417" cy="811170"/>
            <a:chOff x="70326" y="4026513"/>
            <a:chExt cx="7114425" cy="811170"/>
          </a:xfrm>
        </p:grpSpPr>
        <p:sp>
          <p:nvSpPr>
            <p:cNvPr id="11" name="正方形/長方形 10"/>
            <p:cNvSpPr/>
            <p:nvPr/>
          </p:nvSpPr>
          <p:spPr>
            <a:xfrm>
              <a:off x="70326" y="4247341"/>
              <a:ext cx="1282075" cy="4158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申込書</a:t>
              </a:r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234447" y="4026513"/>
              <a:ext cx="5950304" cy="8111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800" dirty="0">
                  <a:solidFill>
                    <a:schemeClr val="tx1"/>
                  </a:solidFill>
                  <a:latin typeface="メイリオ" panose="020B0604030504040204" pitchFamily="50" charset="-128"/>
                </a:rPr>
                <a:t>お申し込みの際にご提供いただいたお客様の情報は、当商工会議所のほか、主催の東京商工会議所、参加バイヤー企業と共有のうえ当該イベントの申込受付の管理、運営上の管理に利用するほか、東京商工会議所が主催する各種事業のご案内（ＤＭ及びＦＡＸ）のために利用させていただきます。今後、ご案内が不要の場合にはお知らせください。</a:t>
              </a:r>
            </a:p>
          </p:txBody>
        </p:sp>
      </p:grp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089756"/>
              </p:ext>
            </p:extLst>
          </p:nvPr>
        </p:nvGraphicFramePr>
        <p:xfrm>
          <a:off x="203199" y="4254804"/>
          <a:ext cx="7122888" cy="4520900"/>
        </p:xfrm>
        <a:graphic>
          <a:graphicData uri="http://schemas.openxmlformats.org/drawingml/2006/table">
            <a:tbl>
              <a:tblPr/>
              <a:tblGrid>
                <a:gridCol w="1966908">
                  <a:extLst>
                    <a:ext uri="{9D8B030D-6E8A-4147-A177-3AD203B41FA5}">
                      <a16:colId xmlns:a16="http://schemas.microsoft.com/office/drawing/2014/main" val="3021812231"/>
                    </a:ext>
                  </a:extLst>
                </a:gridCol>
                <a:gridCol w="1428598">
                  <a:extLst>
                    <a:ext uri="{9D8B030D-6E8A-4147-A177-3AD203B41FA5}">
                      <a16:colId xmlns:a16="http://schemas.microsoft.com/office/drawing/2014/main" val="992340750"/>
                    </a:ext>
                  </a:extLst>
                </a:gridCol>
                <a:gridCol w="181482">
                  <a:extLst>
                    <a:ext uri="{9D8B030D-6E8A-4147-A177-3AD203B41FA5}">
                      <a16:colId xmlns:a16="http://schemas.microsoft.com/office/drawing/2014/main" val="846916522"/>
                    </a:ext>
                  </a:extLst>
                </a:gridCol>
                <a:gridCol w="1247115">
                  <a:extLst>
                    <a:ext uri="{9D8B030D-6E8A-4147-A177-3AD203B41FA5}">
                      <a16:colId xmlns:a16="http://schemas.microsoft.com/office/drawing/2014/main" val="2677751635"/>
                    </a:ext>
                  </a:extLst>
                </a:gridCol>
                <a:gridCol w="2298785">
                  <a:extLst>
                    <a:ext uri="{9D8B030D-6E8A-4147-A177-3AD203B41FA5}">
                      <a16:colId xmlns:a16="http://schemas.microsoft.com/office/drawing/2014/main" val="1884845291"/>
                    </a:ext>
                  </a:extLst>
                </a:gridCol>
              </a:tblGrid>
              <a:tr h="16720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事業所名（支店・屋号）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68135715"/>
                  </a:ext>
                </a:extLst>
              </a:tr>
              <a:tr h="16720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00973959"/>
                  </a:ext>
                </a:extLst>
              </a:tr>
              <a:tr h="218025">
                <a:tc gridSpan="5">
                  <a:txBody>
                    <a:bodyPr/>
                    <a:lstStyle/>
                    <a:p>
                      <a:pPr algn="r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会員番号：　　　　　　　）</a:t>
                      </a:r>
                    </a:p>
                  </a:txBody>
                  <a:tcPr marL="8536" marR="8536" marT="85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13128699"/>
                  </a:ext>
                </a:extLst>
              </a:tr>
              <a:tr h="16720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業種・事業内容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41808"/>
                  </a:ext>
                </a:extLst>
              </a:tr>
              <a:tr h="21802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万円</a:t>
                      </a:r>
                    </a:p>
                  </a:txBody>
                  <a:tcPr marL="8536" marR="8536" marT="8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117256"/>
                  </a:ext>
                </a:extLst>
              </a:tr>
              <a:tr h="16720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申込担当者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20930838"/>
                  </a:ext>
                </a:extLst>
              </a:tr>
              <a:tr h="16720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部署・役職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電話番号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883907"/>
                  </a:ext>
                </a:extLst>
              </a:tr>
              <a:tr h="29922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374556"/>
                  </a:ext>
                </a:extLst>
              </a:tr>
              <a:tr h="25742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メールアドレス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58026489"/>
                  </a:ext>
                </a:extLst>
              </a:tr>
              <a:tr h="3211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（〒　　　－　　　　）</a:t>
                      </a:r>
                    </a:p>
                  </a:txBody>
                  <a:tcPr marL="8536" marR="8536" marT="85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10231069"/>
                  </a:ext>
                </a:extLst>
              </a:tr>
              <a:tr h="167206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商談会参加者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786104"/>
                  </a:ext>
                </a:extLst>
              </a:tr>
              <a:tr h="16720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当日連絡先（携帯電話等）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295279"/>
                  </a:ext>
                </a:extLst>
              </a:tr>
              <a:tr h="16720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823067"/>
                  </a:ext>
                </a:extLst>
              </a:tr>
              <a:tr h="21802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736830"/>
                  </a:ext>
                </a:extLst>
              </a:tr>
              <a:tr h="16720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当日連絡先（携帯電話等）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095585"/>
                  </a:ext>
                </a:extLst>
              </a:tr>
              <a:tr h="16720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370333"/>
                  </a:ext>
                </a:extLst>
              </a:tr>
              <a:tr h="218025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578819"/>
                  </a:ext>
                </a:extLst>
              </a:tr>
              <a:tr h="48388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申込カテゴリに〇を記入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新商品でエントリー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予定の場合〇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1425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首都圏への催事出展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1425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（人員派遣あり）　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1425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  <a:endParaRPr kumimoji="1" lang="ja-JP" altLang="en-US" sz="1000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通販対応（メーカー直送・個別配送）の可否　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4132"/>
                  </a:ext>
                </a:extLst>
              </a:tr>
              <a:tr h="2895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食品　　／　　雑貨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1425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可　／　不可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可　／　不可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925124"/>
                  </a:ext>
                </a:extLst>
              </a:tr>
              <a:tr h="32554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今回、海外バイヤーの参加がございます。海外バイヤーから指名があった場合、</a:t>
                      </a:r>
                      <a:endParaRPr lang="en-US" altLang="ja-JP" sz="1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商談を希望しますか？（日本語で商談となります）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425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425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商談を希望する  ／  商談を希望しない</a:t>
                      </a:r>
                    </a:p>
                  </a:txBody>
                  <a:tcPr marL="8536" marR="8536" marT="8536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6596908"/>
                  </a:ext>
                </a:extLst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409061" y="9987874"/>
            <a:ext cx="6917026" cy="6927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900" dirty="0">
                <a:solidFill>
                  <a:srgbClr val="FF0000"/>
                </a:solidFill>
                <a:latin typeface="+mn-ea"/>
              </a:rPr>
              <a:t>＜申込み先＞前橋商工会議所（担当：渡邉・岡田） </a:t>
            </a:r>
            <a:r>
              <a:rPr lang="en-US" altLang="ja-JP" sz="900" dirty="0">
                <a:solidFill>
                  <a:srgbClr val="FF0000"/>
                </a:solidFill>
                <a:latin typeface="+mn-ea"/>
              </a:rPr>
              <a:t>TEL</a:t>
            </a:r>
            <a:r>
              <a:rPr lang="ja-JP" altLang="en-US" sz="900" dirty="0">
                <a:solidFill>
                  <a:srgbClr val="FF0000"/>
                </a:solidFill>
                <a:latin typeface="+mn-ea"/>
              </a:rPr>
              <a:t>：</a:t>
            </a:r>
            <a:r>
              <a:rPr lang="en-US" altLang="ja-JP" sz="900" dirty="0">
                <a:solidFill>
                  <a:srgbClr val="FF0000"/>
                </a:solidFill>
                <a:latin typeface="+mn-ea"/>
              </a:rPr>
              <a:t>027-234‐5100</a:t>
            </a:r>
            <a:r>
              <a:rPr lang="ja-JP" altLang="en-US" sz="900" dirty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ja-JP" sz="900" dirty="0">
                <a:solidFill>
                  <a:srgbClr val="FF0000"/>
                </a:solidFill>
                <a:latin typeface="+mn-ea"/>
              </a:rPr>
              <a:t>E-mail</a:t>
            </a:r>
            <a:r>
              <a:rPr lang="ja-JP" altLang="en-US" sz="900" dirty="0">
                <a:solidFill>
                  <a:srgbClr val="FF0000"/>
                </a:solidFill>
                <a:latin typeface="+mn-ea"/>
              </a:rPr>
              <a:t>：</a:t>
            </a:r>
            <a:r>
              <a:rPr lang="en-US" altLang="ja-JP" sz="900" dirty="0">
                <a:solidFill>
                  <a:srgbClr val="FF0000"/>
                </a:solidFill>
                <a:latin typeface="+mn-ea"/>
              </a:rPr>
              <a:t>sangyouseisakubu@maebashi-cci.or.jp </a:t>
            </a:r>
          </a:p>
          <a:p>
            <a:pPr>
              <a:defRPr/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＜主　　催＞東京商工会議所　　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1D4169A-6EC2-3A59-74C8-658B95508C0E}"/>
              </a:ext>
            </a:extLst>
          </p:cNvPr>
          <p:cNvSpPr/>
          <p:nvPr/>
        </p:nvSpPr>
        <p:spPr>
          <a:xfrm>
            <a:off x="-20784" y="8696938"/>
            <a:ext cx="2558424" cy="415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必ずご確認ください</a:t>
            </a:r>
          </a:p>
        </p:txBody>
      </p:sp>
    </p:spTree>
    <p:extLst>
      <p:ext uri="{BB962C8B-B14F-4D97-AF65-F5344CB8AC3E}">
        <p14:creationId xmlns:p14="http://schemas.microsoft.com/office/powerpoint/2010/main" val="112825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2181</TotalTime>
  <Words>853</Words>
  <Application>Microsoft Office PowerPoint</Application>
  <PresentationFormat>ユーザー設定</PresentationFormat>
  <Paragraphs>90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HGPｺﾞｼｯｸE</vt:lpstr>
      <vt:lpstr>HGｺﾞｼｯｸE</vt:lpstr>
      <vt:lpstr>メイリオ</vt:lpstr>
      <vt:lpstr>游ゴシック</vt:lpstr>
      <vt:lpstr>Arial</vt:lpstr>
      <vt:lpstr>Calibri</vt:lpstr>
      <vt:lpstr>Office テーマ</vt:lpstr>
      <vt:lpstr>デザインの設定</vt:lpstr>
      <vt:lpstr>1_デザインの設定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個別商談会</dc:title>
  <dc:creator>廣嶋 祐子</dc:creator>
  <cp:lastModifiedBy>okada</cp:lastModifiedBy>
  <cp:revision>341</cp:revision>
  <cp:lastPrinted>2025-09-05T04:46:38Z</cp:lastPrinted>
  <dcterms:created xsi:type="dcterms:W3CDTF">2019-10-15T07:51:00Z</dcterms:created>
  <dcterms:modified xsi:type="dcterms:W3CDTF">2025-09-05T08:31:46Z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0x01010004513DA450D7334EA7CC9E698A1C49B1</vt:lpwstr>
  </property>
  <property fmtid="{D5CDD505-2E9C-101B-9397-08002B2CF9AE}" pid="3" name="KSOProductBuildVer">
    <vt:lpwstr>1041-11.8.2.8500</vt:lpwstr>
  </property>
</Properties>
</file>